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9" r:id="rId5"/>
    <p:sldId id="261" r:id="rId6"/>
    <p:sldId id="258" r:id="rId7"/>
    <p:sldId id="284" r:id="rId8"/>
    <p:sldId id="283" r:id="rId9"/>
    <p:sldId id="262" r:id="rId10"/>
    <p:sldId id="265" r:id="rId11"/>
    <p:sldId id="264" r:id="rId12"/>
    <p:sldId id="263" r:id="rId13"/>
    <p:sldId id="266" r:id="rId14"/>
    <p:sldId id="267" r:id="rId15"/>
    <p:sldId id="268" r:id="rId16"/>
    <p:sldId id="274" r:id="rId17"/>
    <p:sldId id="275" r:id="rId18"/>
    <p:sldId id="276" r:id="rId19"/>
    <p:sldId id="269" r:id="rId20"/>
    <p:sldId id="279" r:id="rId21"/>
    <p:sldId id="280" r:id="rId22"/>
    <p:sldId id="281" r:id="rId23"/>
    <p:sldId id="282" r:id="rId24"/>
    <p:sldId id="270" r:id="rId25"/>
    <p:sldId id="271" r:id="rId26"/>
    <p:sldId id="272" r:id="rId27"/>
    <p:sldId id="273" r:id="rId28"/>
    <p:sldId id="27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02" y="-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4.2703884987349554E-2"/>
          <c:y val="1.5647486371895822E-2"/>
          <c:w val="0.87052505261166679"/>
          <c:h val="0.96870502725620833"/>
        </c:manualLayout>
      </c:layout>
      <c:barChart>
        <c:barDir val="col"/>
        <c:grouping val="clustered"/>
        <c:ser>
          <c:idx val="0"/>
          <c:order val="0"/>
          <c:tx>
            <c:strRef>
              <c:f>Sheet1!$B$1</c:f>
              <c:strCache>
                <c:ptCount val="1"/>
                <c:pt idx="0">
                  <c:v>LMS</c:v>
                </c:pt>
              </c:strCache>
            </c:strRef>
          </c:tx>
          <c:cat>
            <c:strRef>
              <c:f>Sheet1!$A$2:$A$11</c:f>
              <c:strCache>
                <c:ptCount val="10"/>
                <c:pt idx="0">
                  <c:v>Keyboard</c:v>
                </c:pt>
                <c:pt idx="1">
                  <c:v>Forest</c:v>
                </c:pt>
                <c:pt idx="2">
                  <c:v>Ocean</c:v>
                </c:pt>
                <c:pt idx="3">
                  <c:v>Jungle</c:v>
                </c:pt>
                <c:pt idx="4">
                  <c:v>Frog</c:v>
                </c:pt>
                <c:pt idx="5">
                  <c:v>Cicada</c:v>
                </c:pt>
                <c:pt idx="6">
                  <c:v>Eating chips</c:v>
                </c:pt>
                <c:pt idx="7">
                  <c:v>casino</c:v>
                </c:pt>
                <c:pt idx="8">
                  <c:v>machine gun</c:v>
                </c:pt>
                <c:pt idx="9">
                  <c:v>motorcycle</c:v>
                </c:pt>
              </c:strCache>
            </c:strRef>
          </c:cat>
          <c:val>
            <c:numRef>
              <c:f>Sheet1!$B$2:$B$11</c:f>
              <c:numCache>
                <c:formatCode>General</c:formatCode>
                <c:ptCount val="10"/>
                <c:pt idx="0">
                  <c:v>0.99570000000000003</c:v>
                </c:pt>
                <c:pt idx="1">
                  <c:v>0.99609999999999999</c:v>
                </c:pt>
                <c:pt idx="2">
                  <c:v>0.99429999999999996</c:v>
                </c:pt>
                <c:pt idx="3">
                  <c:v>0.99549999999999983</c:v>
                </c:pt>
                <c:pt idx="4">
                  <c:v>0.99509999999999998</c:v>
                </c:pt>
                <c:pt idx="5">
                  <c:v>0.996</c:v>
                </c:pt>
                <c:pt idx="6">
                  <c:v>0.99609999999999999</c:v>
                </c:pt>
                <c:pt idx="7">
                  <c:v>0.98670000000000002</c:v>
                </c:pt>
                <c:pt idx="8">
                  <c:v>0.99480000000000002</c:v>
                </c:pt>
                <c:pt idx="9">
                  <c:v>0.99390000000000001</c:v>
                </c:pt>
              </c:numCache>
            </c:numRef>
          </c:val>
        </c:ser>
        <c:ser>
          <c:idx val="1"/>
          <c:order val="1"/>
          <c:tx>
            <c:strRef>
              <c:f>Sheet1!$C$1</c:f>
              <c:strCache>
                <c:ptCount val="1"/>
                <c:pt idx="0">
                  <c:v>NLMS</c:v>
                </c:pt>
              </c:strCache>
            </c:strRef>
          </c:tx>
          <c:cat>
            <c:strRef>
              <c:f>Sheet1!$A$2:$A$11</c:f>
              <c:strCache>
                <c:ptCount val="10"/>
                <c:pt idx="0">
                  <c:v>Keyboard</c:v>
                </c:pt>
                <c:pt idx="1">
                  <c:v>Forest</c:v>
                </c:pt>
                <c:pt idx="2">
                  <c:v>Ocean</c:v>
                </c:pt>
                <c:pt idx="3">
                  <c:v>Jungle</c:v>
                </c:pt>
                <c:pt idx="4">
                  <c:v>Frog</c:v>
                </c:pt>
                <c:pt idx="5">
                  <c:v>Cicada</c:v>
                </c:pt>
                <c:pt idx="6">
                  <c:v>Eating chips</c:v>
                </c:pt>
                <c:pt idx="7">
                  <c:v>casino</c:v>
                </c:pt>
                <c:pt idx="8">
                  <c:v>machine gun</c:v>
                </c:pt>
                <c:pt idx="9">
                  <c:v>motorcycle</c:v>
                </c:pt>
              </c:strCache>
            </c:strRef>
          </c:cat>
          <c:val>
            <c:numRef>
              <c:f>Sheet1!$C$2:$C$11</c:f>
              <c:numCache>
                <c:formatCode>General</c:formatCode>
                <c:ptCount val="10"/>
                <c:pt idx="0">
                  <c:v>0.99519999999999997</c:v>
                </c:pt>
                <c:pt idx="1">
                  <c:v>0.99509999999999998</c:v>
                </c:pt>
                <c:pt idx="2">
                  <c:v>0.95500000000000018</c:v>
                </c:pt>
                <c:pt idx="3">
                  <c:v>0.98609999999999998</c:v>
                </c:pt>
                <c:pt idx="4">
                  <c:v>0.99519999999999997</c:v>
                </c:pt>
                <c:pt idx="5">
                  <c:v>0.99570000000000003</c:v>
                </c:pt>
                <c:pt idx="6">
                  <c:v>0.79249999999999998</c:v>
                </c:pt>
                <c:pt idx="7">
                  <c:v>0.97170000000000001</c:v>
                </c:pt>
                <c:pt idx="8">
                  <c:v>0.96009999999999995</c:v>
                </c:pt>
                <c:pt idx="9">
                  <c:v>0.94530000000000003</c:v>
                </c:pt>
              </c:numCache>
            </c:numRef>
          </c:val>
        </c:ser>
        <c:ser>
          <c:idx val="2"/>
          <c:order val="2"/>
          <c:tx>
            <c:strRef>
              <c:f>Sheet1!$D$1</c:f>
              <c:strCache>
                <c:ptCount val="1"/>
                <c:pt idx="0">
                  <c:v>RLS</c:v>
                </c:pt>
              </c:strCache>
            </c:strRef>
          </c:tx>
          <c:cat>
            <c:strRef>
              <c:f>Sheet1!$A$2:$A$11</c:f>
              <c:strCache>
                <c:ptCount val="10"/>
                <c:pt idx="0">
                  <c:v>Keyboard</c:v>
                </c:pt>
                <c:pt idx="1">
                  <c:v>Forest</c:v>
                </c:pt>
                <c:pt idx="2">
                  <c:v>Ocean</c:v>
                </c:pt>
                <c:pt idx="3">
                  <c:v>Jungle</c:v>
                </c:pt>
                <c:pt idx="4">
                  <c:v>Frog</c:v>
                </c:pt>
                <c:pt idx="5">
                  <c:v>Cicada</c:v>
                </c:pt>
                <c:pt idx="6">
                  <c:v>Eating chips</c:v>
                </c:pt>
                <c:pt idx="7">
                  <c:v>casino</c:v>
                </c:pt>
                <c:pt idx="8">
                  <c:v>machine gun</c:v>
                </c:pt>
                <c:pt idx="9">
                  <c:v>motorcycle</c:v>
                </c:pt>
              </c:strCache>
            </c:strRef>
          </c:cat>
          <c:val>
            <c:numRef>
              <c:f>Sheet1!$D$2:$D$11</c:f>
              <c:numCache>
                <c:formatCode>General</c:formatCode>
                <c:ptCount val="10"/>
                <c:pt idx="0">
                  <c:v>1</c:v>
                </c:pt>
                <c:pt idx="1">
                  <c:v>1</c:v>
                </c:pt>
                <c:pt idx="2">
                  <c:v>0.99990000000000001</c:v>
                </c:pt>
                <c:pt idx="3">
                  <c:v>1</c:v>
                </c:pt>
                <c:pt idx="4">
                  <c:v>1</c:v>
                </c:pt>
                <c:pt idx="5">
                  <c:v>1</c:v>
                </c:pt>
                <c:pt idx="6">
                  <c:v>1</c:v>
                </c:pt>
                <c:pt idx="7">
                  <c:v>0.99990000000000001</c:v>
                </c:pt>
                <c:pt idx="8">
                  <c:v>0.99990000000000001</c:v>
                </c:pt>
                <c:pt idx="9">
                  <c:v>0.99990000000000001</c:v>
                </c:pt>
              </c:numCache>
            </c:numRef>
          </c:val>
        </c:ser>
        <c:axId val="86437248"/>
        <c:axId val="85181568"/>
      </c:barChart>
      <c:catAx>
        <c:axId val="86437248"/>
        <c:scaling>
          <c:orientation val="minMax"/>
        </c:scaling>
        <c:axPos val="b"/>
        <c:numFmt formatCode="General" sourceLinked="1"/>
        <c:tickLblPos val="nextTo"/>
        <c:crossAx val="85181568"/>
        <c:crossesAt val="0.5"/>
        <c:auto val="1"/>
        <c:lblAlgn val="ctr"/>
        <c:lblOffset val="100"/>
      </c:catAx>
      <c:valAx>
        <c:axId val="85181568"/>
        <c:scaling>
          <c:orientation val="minMax"/>
        </c:scaling>
        <c:axPos val="l"/>
        <c:majorGridlines/>
        <c:numFmt formatCode="General" sourceLinked="1"/>
        <c:tickLblPos val="nextTo"/>
        <c:crossAx val="86437248"/>
        <c:crosses val="autoZero"/>
        <c:crossBetween val="between"/>
      </c:valAx>
    </c:plotArea>
    <c:legend>
      <c:legendPos val="r"/>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Sheet1!$B$1</c:f>
              <c:strCache>
                <c:ptCount val="1"/>
                <c:pt idx="0">
                  <c:v>LMS</c:v>
                </c:pt>
              </c:strCache>
            </c:strRef>
          </c:tx>
          <c:cat>
            <c:strRef>
              <c:f>Sheet1!$A$2:$A$11</c:f>
              <c:strCache>
                <c:ptCount val="10"/>
                <c:pt idx="0">
                  <c:v>Keyboard</c:v>
                </c:pt>
                <c:pt idx="1">
                  <c:v>Forest</c:v>
                </c:pt>
                <c:pt idx="2">
                  <c:v>Ocean</c:v>
                </c:pt>
                <c:pt idx="3">
                  <c:v>Jungle</c:v>
                </c:pt>
                <c:pt idx="4">
                  <c:v>Frog</c:v>
                </c:pt>
                <c:pt idx="5">
                  <c:v>Cicada</c:v>
                </c:pt>
                <c:pt idx="6">
                  <c:v>Eating chips</c:v>
                </c:pt>
                <c:pt idx="7">
                  <c:v>casino</c:v>
                </c:pt>
                <c:pt idx="8">
                  <c:v>machine gun</c:v>
                </c:pt>
                <c:pt idx="9">
                  <c:v>motorcycle</c:v>
                </c:pt>
              </c:strCache>
            </c:strRef>
          </c:cat>
          <c:val>
            <c:numRef>
              <c:f>Sheet1!$B$2:$B$11</c:f>
              <c:numCache>
                <c:formatCode>General</c:formatCode>
                <c:ptCount val="10"/>
                <c:pt idx="0">
                  <c:v>0.99570000000000003</c:v>
                </c:pt>
                <c:pt idx="1">
                  <c:v>0.99609999999999999</c:v>
                </c:pt>
                <c:pt idx="2">
                  <c:v>0.99429999999999996</c:v>
                </c:pt>
                <c:pt idx="3">
                  <c:v>0.99549999999999983</c:v>
                </c:pt>
                <c:pt idx="4">
                  <c:v>0.99509999999999998</c:v>
                </c:pt>
                <c:pt idx="5">
                  <c:v>0.996</c:v>
                </c:pt>
                <c:pt idx="6">
                  <c:v>0.99609999999999999</c:v>
                </c:pt>
                <c:pt idx="7">
                  <c:v>0.98670000000000002</c:v>
                </c:pt>
                <c:pt idx="8">
                  <c:v>0.99480000000000002</c:v>
                </c:pt>
                <c:pt idx="9">
                  <c:v>0.99390000000000001</c:v>
                </c:pt>
              </c:numCache>
            </c:numRef>
          </c:val>
        </c:ser>
        <c:ser>
          <c:idx val="1"/>
          <c:order val="1"/>
          <c:tx>
            <c:strRef>
              <c:f>Sheet1!$C$1</c:f>
              <c:strCache>
                <c:ptCount val="1"/>
                <c:pt idx="0">
                  <c:v>NLMS</c:v>
                </c:pt>
              </c:strCache>
            </c:strRef>
          </c:tx>
          <c:cat>
            <c:strRef>
              <c:f>Sheet1!$A$2:$A$11</c:f>
              <c:strCache>
                <c:ptCount val="10"/>
                <c:pt idx="0">
                  <c:v>Keyboard</c:v>
                </c:pt>
                <c:pt idx="1">
                  <c:v>Forest</c:v>
                </c:pt>
                <c:pt idx="2">
                  <c:v>Ocean</c:v>
                </c:pt>
                <c:pt idx="3">
                  <c:v>Jungle</c:v>
                </c:pt>
                <c:pt idx="4">
                  <c:v>Frog</c:v>
                </c:pt>
                <c:pt idx="5">
                  <c:v>Cicada</c:v>
                </c:pt>
                <c:pt idx="6">
                  <c:v>Eating chips</c:v>
                </c:pt>
                <c:pt idx="7">
                  <c:v>casino</c:v>
                </c:pt>
                <c:pt idx="8">
                  <c:v>machine gun</c:v>
                </c:pt>
                <c:pt idx="9">
                  <c:v>motorcycle</c:v>
                </c:pt>
              </c:strCache>
            </c:strRef>
          </c:cat>
          <c:val>
            <c:numRef>
              <c:f>Sheet1!$C$2:$C$11</c:f>
              <c:numCache>
                <c:formatCode>General</c:formatCode>
                <c:ptCount val="10"/>
                <c:pt idx="0">
                  <c:v>0.99519999999999997</c:v>
                </c:pt>
                <c:pt idx="1">
                  <c:v>0.99509999999999998</c:v>
                </c:pt>
                <c:pt idx="2">
                  <c:v>0.95500000000000018</c:v>
                </c:pt>
                <c:pt idx="3">
                  <c:v>0.98609999999999998</c:v>
                </c:pt>
                <c:pt idx="4">
                  <c:v>0.99519999999999997</c:v>
                </c:pt>
                <c:pt idx="5">
                  <c:v>0.99570000000000003</c:v>
                </c:pt>
                <c:pt idx="6">
                  <c:v>0.79249999999999998</c:v>
                </c:pt>
                <c:pt idx="7">
                  <c:v>0.97170000000000023</c:v>
                </c:pt>
                <c:pt idx="8">
                  <c:v>0.96009999999999995</c:v>
                </c:pt>
                <c:pt idx="9">
                  <c:v>0.94530000000000003</c:v>
                </c:pt>
              </c:numCache>
            </c:numRef>
          </c:val>
        </c:ser>
        <c:ser>
          <c:idx val="2"/>
          <c:order val="2"/>
          <c:tx>
            <c:strRef>
              <c:f>Sheet1!$D$1</c:f>
              <c:strCache>
                <c:ptCount val="1"/>
                <c:pt idx="0">
                  <c:v>RLS</c:v>
                </c:pt>
              </c:strCache>
            </c:strRef>
          </c:tx>
          <c:cat>
            <c:strRef>
              <c:f>Sheet1!$A$2:$A$11</c:f>
              <c:strCache>
                <c:ptCount val="10"/>
                <c:pt idx="0">
                  <c:v>Keyboard</c:v>
                </c:pt>
                <c:pt idx="1">
                  <c:v>Forest</c:v>
                </c:pt>
                <c:pt idx="2">
                  <c:v>Ocean</c:v>
                </c:pt>
                <c:pt idx="3">
                  <c:v>Jungle</c:v>
                </c:pt>
                <c:pt idx="4">
                  <c:v>Frog</c:v>
                </c:pt>
                <c:pt idx="5">
                  <c:v>Cicada</c:v>
                </c:pt>
                <c:pt idx="6">
                  <c:v>Eating chips</c:v>
                </c:pt>
                <c:pt idx="7">
                  <c:v>casino</c:v>
                </c:pt>
                <c:pt idx="8">
                  <c:v>machine gun</c:v>
                </c:pt>
                <c:pt idx="9">
                  <c:v>motorcycle</c:v>
                </c:pt>
              </c:strCache>
            </c:strRef>
          </c:cat>
          <c:val>
            <c:numRef>
              <c:f>Sheet1!$D$2:$D$11</c:f>
              <c:numCache>
                <c:formatCode>General</c:formatCode>
                <c:ptCount val="10"/>
                <c:pt idx="0">
                  <c:v>1</c:v>
                </c:pt>
                <c:pt idx="1">
                  <c:v>1</c:v>
                </c:pt>
                <c:pt idx="2">
                  <c:v>0.99990000000000001</c:v>
                </c:pt>
                <c:pt idx="3">
                  <c:v>1</c:v>
                </c:pt>
                <c:pt idx="4">
                  <c:v>1</c:v>
                </c:pt>
                <c:pt idx="5">
                  <c:v>1</c:v>
                </c:pt>
                <c:pt idx="6">
                  <c:v>1</c:v>
                </c:pt>
                <c:pt idx="7">
                  <c:v>0.99990000000000001</c:v>
                </c:pt>
                <c:pt idx="8">
                  <c:v>0.99990000000000001</c:v>
                </c:pt>
                <c:pt idx="9">
                  <c:v>0.99990000000000001</c:v>
                </c:pt>
              </c:numCache>
            </c:numRef>
          </c:val>
        </c:ser>
        <c:axId val="87247104"/>
        <c:axId val="87257088"/>
      </c:barChart>
      <c:catAx>
        <c:axId val="87247104"/>
        <c:scaling>
          <c:orientation val="minMax"/>
        </c:scaling>
        <c:axPos val="b"/>
        <c:numFmt formatCode="General" sourceLinked="1"/>
        <c:tickLblPos val="nextTo"/>
        <c:crossAx val="87257088"/>
        <c:crosses val="autoZero"/>
        <c:auto val="1"/>
        <c:lblAlgn val="ctr"/>
        <c:lblOffset val="100"/>
      </c:catAx>
      <c:valAx>
        <c:axId val="87257088"/>
        <c:scaling>
          <c:orientation val="minMax"/>
        </c:scaling>
        <c:axPos val="l"/>
        <c:majorGridlines/>
        <c:numFmt formatCode="General" sourceLinked="1"/>
        <c:tickLblPos val="nextTo"/>
        <c:crossAx val="87247104"/>
        <c:crosses val="autoZero"/>
        <c:crossBetween val="between"/>
      </c:valAx>
    </c:plotArea>
    <c:legend>
      <c:legendPos val="r"/>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Sheet1!$B$1</c:f>
              <c:strCache>
                <c:ptCount val="1"/>
                <c:pt idx="0">
                  <c:v>LMS</c:v>
                </c:pt>
              </c:strCache>
            </c:strRef>
          </c:tx>
          <c:cat>
            <c:strRef>
              <c:f>Sheet1!$A$2:$A$11</c:f>
              <c:strCache>
                <c:ptCount val="10"/>
                <c:pt idx="0">
                  <c:v>Keyboard</c:v>
                </c:pt>
                <c:pt idx="1">
                  <c:v>Forest</c:v>
                </c:pt>
                <c:pt idx="2">
                  <c:v>Ocean</c:v>
                </c:pt>
                <c:pt idx="3">
                  <c:v>Jungle</c:v>
                </c:pt>
                <c:pt idx="4">
                  <c:v>Frog</c:v>
                </c:pt>
                <c:pt idx="5">
                  <c:v>Cicada</c:v>
                </c:pt>
                <c:pt idx="6">
                  <c:v>Eating chips</c:v>
                </c:pt>
                <c:pt idx="7">
                  <c:v>casino</c:v>
                </c:pt>
                <c:pt idx="8">
                  <c:v>machine gun</c:v>
                </c:pt>
                <c:pt idx="9">
                  <c:v>motorcycle</c:v>
                </c:pt>
              </c:strCache>
            </c:strRef>
          </c:cat>
          <c:val>
            <c:numRef>
              <c:f>Sheet1!$B$2:$B$11</c:f>
              <c:numCache>
                <c:formatCode>General</c:formatCode>
                <c:ptCount val="10"/>
                <c:pt idx="0">
                  <c:v>0.99570000000000003</c:v>
                </c:pt>
                <c:pt idx="1">
                  <c:v>0.99609999999999999</c:v>
                </c:pt>
                <c:pt idx="2">
                  <c:v>0.99429999999999996</c:v>
                </c:pt>
                <c:pt idx="3">
                  <c:v>0.99549999999999983</c:v>
                </c:pt>
                <c:pt idx="4">
                  <c:v>0.99509999999999998</c:v>
                </c:pt>
                <c:pt idx="5">
                  <c:v>0.996</c:v>
                </c:pt>
                <c:pt idx="6">
                  <c:v>0.99609999999999999</c:v>
                </c:pt>
                <c:pt idx="7">
                  <c:v>0.98670000000000002</c:v>
                </c:pt>
                <c:pt idx="8">
                  <c:v>0.99480000000000002</c:v>
                </c:pt>
                <c:pt idx="9">
                  <c:v>0.99390000000000001</c:v>
                </c:pt>
              </c:numCache>
            </c:numRef>
          </c:val>
        </c:ser>
        <c:ser>
          <c:idx val="1"/>
          <c:order val="1"/>
          <c:tx>
            <c:strRef>
              <c:f>Sheet1!$C$1</c:f>
              <c:strCache>
                <c:ptCount val="1"/>
                <c:pt idx="0">
                  <c:v>NLMS</c:v>
                </c:pt>
              </c:strCache>
            </c:strRef>
          </c:tx>
          <c:cat>
            <c:strRef>
              <c:f>Sheet1!$A$2:$A$11</c:f>
              <c:strCache>
                <c:ptCount val="10"/>
                <c:pt idx="0">
                  <c:v>Keyboard</c:v>
                </c:pt>
                <c:pt idx="1">
                  <c:v>Forest</c:v>
                </c:pt>
                <c:pt idx="2">
                  <c:v>Ocean</c:v>
                </c:pt>
                <c:pt idx="3">
                  <c:v>Jungle</c:v>
                </c:pt>
                <c:pt idx="4">
                  <c:v>Frog</c:v>
                </c:pt>
                <c:pt idx="5">
                  <c:v>Cicada</c:v>
                </c:pt>
                <c:pt idx="6">
                  <c:v>Eating chips</c:v>
                </c:pt>
                <c:pt idx="7">
                  <c:v>casino</c:v>
                </c:pt>
                <c:pt idx="8">
                  <c:v>machine gun</c:v>
                </c:pt>
                <c:pt idx="9">
                  <c:v>motorcycle</c:v>
                </c:pt>
              </c:strCache>
            </c:strRef>
          </c:cat>
          <c:val>
            <c:numRef>
              <c:f>Sheet1!$C$2:$C$11</c:f>
              <c:numCache>
                <c:formatCode>General</c:formatCode>
                <c:ptCount val="10"/>
                <c:pt idx="0">
                  <c:v>0.99519999999999997</c:v>
                </c:pt>
                <c:pt idx="1">
                  <c:v>0.99509999999999998</c:v>
                </c:pt>
                <c:pt idx="2">
                  <c:v>0.95500000000000018</c:v>
                </c:pt>
                <c:pt idx="3">
                  <c:v>0.98609999999999998</c:v>
                </c:pt>
                <c:pt idx="4">
                  <c:v>0.99519999999999997</c:v>
                </c:pt>
                <c:pt idx="5">
                  <c:v>0.99570000000000003</c:v>
                </c:pt>
                <c:pt idx="6">
                  <c:v>0.79249999999999998</c:v>
                </c:pt>
                <c:pt idx="7">
                  <c:v>0.97170000000000023</c:v>
                </c:pt>
                <c:pt idx="8">
                  <c:v>0.96009999999999995</c:v>
                </c:pt>
                <c:pt idx="9">
                  <c:v>0.94530000000000003</c:v>
                </c:pt>
              </c:numCache>
            </c:numRef>
          </c:val>
        </c:ser>
        <c:ser>
          <c:idx val="2"/>
          <c:order val="2"/>
          <c:tx>
            <c:strRef>
              <c:f>Sheet1!$D$1</c:f>
              <c:strCache>
                <c:ptCount val="1"/>
                <c:pt idx="0">
                  <c:v>RLS</c:v>
                </c:pt>
              </c:strCache>
            </c:strRef>
          </c:tx>
          <c:cat>
            <c:strRef>
              <c:f>Sheet1!$A$2:$A$11</c:f>
              <c:strCache>
                <c:ptCount val="10"/>
                <c:pt idx="0">
                  <c:v>Keyboard</c:v>
                </c:pt>
                <c:pt idx="1">
                  <c:v>Forest</c:v>
                </c:pt>
                <c:pt idx="2">
                  <c:v>Ocean</c:v>
                </c:pt>
                <c:pt idx="3">
                  <c:v>Jungle</c:v>
                </c:pt>
                <c:pt idx="4">
                  <c:v>Frog</c:v>
                </c:pt>
                <c:pt idx="5">
                  <c:v>Cicada</c:v>
                </c:pt>
                <c:pt idx="6">
                  <c:v>Eating chips</c:v>
                </c:pt>
                <c:pt idx="7">
                  <c:v>casino</c:v>
                </c:pt>
                <c:pt idx="8">
                  <c:v>machine gun</c:v>
                </c:pt>
                <c:pt idx="9">
                  <c:v>motorcycle</c:v>
                </c:pt>
              </c:strCache>
            </c:strRef>
          </c:cat>
          <c:val>
            <c:numRef>
              <c:f>Sheet1!$D$2:$D$11</c:f>
              <c:numCache>
                <c:formatCode>General</c:formatCode>
                <c:ptCount val="10"/>
                <c:pt idx="0">
                  <c:v>1</c:v>
                </c:pt>
                <c:pt idx="1">
                  <c:v>1</c:v>
                </c:pt>
                <c:pt idx="2">
                  <c:v>0.99990000000000001</c:v>
                </c:pt>
                <c:pt idx="3">
                  <c:v>1</c:v>
                </c:pt>
                <c:pt idx="4">
                  <c:v>1</c:v>
                </c:pt>
                <c:pt idx="5">
                  <c:v>1</c:v>
                </c:pt>
                <c:pt idx="6">
                  <c:v>1</c:v>
                </c:pt>
                <c:pt idx="7">
                  <c:v>0.99990000000000001</c:v>
                </c:pt>
                <c:pt idx="8">
                  <c:v>0.99990000000000001</c:v>
                </c:pt>
                <c:pt idx="9">
                  <c:v>0.99990000000000001</c:v>
                </c:pt>
              </c:numCache>
            </c:numRef>
          </c:val>
        </c:ser>
        <c:axId val="87164032"/>
        <c:axId val="87165568"/>
      </c:barChart>
      <c:catAx>
        <c:axId val="87164032"/>
        <c:scaling>
          <c:orientation val="minMax"/>
        </c:scaling>
        <c:axPos val="b"/>
        <c:numFmt formatCode="General" sourceLinked="1"/>
        <c:tickLblPos val="nextTo"/>
        <c:crossAx val="87165568"/>
        <c:crosses val="autoZero"/>
        <c:auto val="1"/>
        <c:lblAlgn val="ctr"/>
        <c:lblOffset val="100"/>
      </c:catAx>
      <c:valAx>
        <c:axId val="87165568"/>
        <c:scaling>
          <c:orientation val="minMax"/>
        </c:scaling>
        <c:axPos val="l"/>
        <c:majorGridlines/>
        <c:numFmt formatCode="General" sourceLinked="1"/>
        <c:tickLblPos val="nextTo"/>
        <c:crossAx val="87164032"/>
        <c:crosses val="autoZero"/>
        <c:crossBetween val="between"/>
      </c:valAx>
    </c:plotArea>
    <c:legend>
      <c:legendPos val="r"/>
      <c:layout/>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Sheet1!$B$1</c:f>
              <c:strCache>
                <c:ptCount val="1"/>
                <c:pt idx="0">
                  <c:v>LMS</c:v>
                </c:pt>
              </c:strCache>
            </c:strRef>
          </c:tx>
          <c:cat>
            <c:strRef>
              <c:f>Sheet1!$A$2:$A$11</c:f>
              <c:strCache>
                <c:ptCount val="10"/>
                <c:pt idx="0">
                  <c:v>Keyboard</c:v>
                </c:pt>
                <c:pt idx="1">
                  <c:v>Forest</c:v>
                </c:pt>
                <c:pt idx="2">
                  <c:v>Ocean</c:v>
                </c:pt>
                <c:pt idx="3">
                  <c:v>Jungle</c:v>
                </c:pt>
                <c:pt idx="4">
                  <c:v>Frog</c:v>
                </c:pt>
                <c:pt idx="5">
                  <c:v>Cicada</c:v>
                </c:pt>
                <c:pt idx="6">
                  <c:v>Eating chips</c:v>
                </c:pt>
                <c:pt idx="7">
                  <c:v>casino</c:v>
                </c:pt>
                <c:pt idx="8">
                  <c:v>machine gun</c:v>
                </c:pt>
                <c:pt idx="9">
                  <c:v>motorcycle</c:v>
                </c:pt>
              </c:strCache>
            </c:strRef>
          </c:cat>
          <c:val>
            <c:numRef>
              <c:f>Sheet1!$B$2:$B$11</c:f>
              <c:numCache>
                <c:formatCode>General</c:formatCode>
                <c:ptCount val="10"/>
                <c:pt idx="0">
                  <c:v>0.99570000000000003</c:v>
                </c:pt>
                <c:pt idx="1">
                  <c:v>0.99609999999999999</c:v>
                </c:pt>
                <c:pt idx="2">
                  <c:v>0.99429999999999996</c:v>
                </c:pt>
                <c:pt idx="3">
                  <c:v>0.99549999999999983</c:v>
                </c:pt>
                <c:pt idx="4">
                  <c:v>0.99509999999999998</c:v>
                </c:pt>
                <c:pt idx="5">
                  <c:v>0.996</c:v>
                </c:pt>
                <c:pt idx="6">
                  <c:v>0.99609999999999999</c:v>
                </c:pt>
                <c:pt idx="7">
                  <c:v>0.98670000000000002</c:v>
                </c:pt>
                <c:pt idx="8">
                  <c:v>0.99480000000000002</c:v>
                </c:pt>
                <c:pt idx="9">
                  <c:v>0.99390000000000001</c:v>
                </c:pt>
              </c:numCache>
            </c:numRef>
          </c:val>
        </c:ser>
        <c:ser>
          <c:idx val="1"/>
          <c:order val="1"/>
          <c:tx>
            <c:strRef>
              <c:f>Sheet1!$C$1</c:f>
              <c:strCache>
                <c:ptCount val="1"/>
                <c:pt idx="0">
                  <c:v>NLMS</c:v>
                </c:pt>
              </c:strCache>
            </c:strRef>
          </c:tx>
          <c:cat>
            <c:strRef>
              <c:f>Sheet1!$A$2:$A$11</c:f>
              <c:strCache>
                <c:ptCount val="10"/>
                <c:pt idx="0">
                  <c:v>Keyboard</c:v>
                </c:pt>
                <c:pt idx="1">
                  <c:v>Forest</c:v>
                </c:pt>
                <c:pt idx="2">
                  <c:v>Ocean</c:v>
                </c:pt>
                <c:pt idx="3">
                  <c:v>Jungle</c:v>
                </c:pt>
                <c:pt idx="4">
                  <c:v>Frog</c:v>
                </c:pt>
                <c:pt idx="5">
                  <c:v>Cicada</c:v>
                </c:pt>
                <c:pt idx="6">
                  <c:v>Eating chips</c:v>
                </c:pt>
                <c:pt idx="7">
                  <c:v>casino</c:v>
                </c:pt>
                <c:pt idx="8">
                  <c:v>machine gun</c:v>
                </c:pt>
                <c:pt idx="9">
                  <c:v>motorcycle</c:v>
                </c:pt>
              </c:strCache>
            </c:strRef>
          </c:cat>
          <c:val>
            <c:numRef>
              <c:f>Sheet1!$C$2:$C$11</c:f>
              <c:numCache>
                <c:formatCode>General</c:formatCode>
                <c:ptCount val="10"/>
                <c:pt idx="0">
                  <c:v>0.99519999999999997</c:v>
                </c:pt>
                <c:pt idx="1">
                  <c:v>0.99509999999999998</c:v>
                </c:pt>
                <c:pt idx="2">
                  <c:v>0.95500000000000018</c:v>
                </c:pt>
                <c:pt idx="3">
                  <c:v>0.98609999999999998</c:v>
                </c:pt>
                <c:pt idx="4">
                  <c:v>0.99519999999999997</c:v>
                </c:pt>
                <c:pt idx="5">
                  <c:v>0.99570000000000003</c:v>
                </c:pt>
                <c:pt idx="6">
                  <c:v>0.79249999999999998</c:v>
                </c:pt>
                <c:pt idx="7">
                  <c:v>0.97170000000000023</c:v>
                </c:pt>
                <c:pt idx="8">
                  <c:v>0.96009999999999995</c:v>
                </c:pt>
                <c:pt idx="9">
                  <c:v>0.94530000000000003</c:v>
                </c:pt>
              </c:numCache>
            </c:numRef>
          </c:val>
        </c:ser>
        <c:ser>
          <c:idx val="2"/>
          <c:order val="2"/>
          <c:tx>
            <c:strRef>
              <c:f>Sheet1!$D$1</c:f>
              <c:strCache>
                <c:ptCount val="1"/>
                <c:pt idx="0">
                  <c:v>RLS</c:v>
                </c:pt>
              </c:strCache>
            </c:strRef>
          </c:tx>
          <c:cat>
            <c:strRef>
              <c:f>Sheet1!$A$2:$A$11</c:f>
              <c:strCache>
                <c:ptCount val="10"/>
                <c:pt idx="0">
                  <c:v>Keyboard</c:v>
                </c:pt>
                <c:pt idx="1">
                  <c:v>Forest</c:v>
                </c:pt>
                <c:pt idx="2">
                  <c:v>Ocean</c:v>
                </c:pt>
                <c:pt idx="3">
                  <c:v>Jungle</c:v>
                </c:pt>
                <c:pt idx="4">
                  <c:v>Frog</c:v>
                </c:pt>
                <c:pt idx="5">
                  <c:v>Cicada</c:v>
                </c:pt>
                <c:pt idx="6">
                  <c:v>Eating chips</c:v>
                </c:pt>
                <c:pt idx="7">
                  <c:v>casino</c:v>
                </c:pt>
                <c:pt idx="8">
                  <c:v>machine gun</c:v>
                </c:pt>
                <c:pt idx="9">
                  <c:v>motorcycle</c:v>
                </c:pt>
              </c:strCache>
            </c:strRef>
          </c:cat>
          <c:val>
            <c:numRef>
              <c:f>Sheet1!$D$2:$D$11</c:f>
              <c:numCache>
                <c:formatCode>General</c:formatCode>
                <c:ptCount val="10"/>
                <c:pt idx="0">
                  <c:v>1</c:v>
                </c:pt>
                <c:pt idx="1">
                  <c:v>1</c:v>
                </c:pt>
                <c:pt idx="2">
                  <c:v>0.99990000000000001</c:v>
                </c:pt>
                <c:pt idx="3">
                  <c:v>1</c:v>
                </c:pt>
                <c:pt idx="4">
                  <c:v>1</c:v>
                </c:pt>
                <c:pt idx="5">
                  <c:v>1</c:v>
                </c:pt>
                <c:pt idx="6">
                  <c:v>1</c:v>
                </c:pt>
                <c:pt idx="7">
                  <c:v>0.99990000000000001</c:v>
                </c:pt>
                <c:pt idx="8">
                  <c:v>0.99990000000000001</c:v>
                </c:pt>
                <c:pt idx="9">
                  <c:v>0.99990000000000001</c:v>
                </c:pt>
              </c:numCache>
            </c:numRef>
          </c:val>
        </c:ser>
        <c:axId val="87191552"/>
        <c:axId val="87193088"/>
      </c:barChart>
      <c:catAx>
        <c:axId val="87191552"/>
        <c:scaling>
          <c:orientation val="minMax"/>
        </c:scaling>
        <c:axPos val="b"/>
        <c:numFmt formatCode="General" sourceLinked="1"/>
        <c:tickLblPos val="nextTo"/>
        <c:crossAx val="87193088"/>
        <c:crosses val="autoZero"/>
        <c:auto val="1"/>
        <c:lblAlgn val="ctr"/>
        <c:lblOffset val="100"/>
      </c:catAx>
      <c:valAx>
        <c:axId val="87193088"/>
        <c:scaling>
          <c:orientation val="minMax"/>
        </c:scaling>
        <c:axPos val="l"/>
        <c:majorGridlines/>
        <c:numFmt formatCode="General" sourceLinked="1"/>
        <c:tickLblPos val="nextTo"/>
        <c:crossAx val="87191552"/>
        <c:crosses val="autoZero"/>
        <c:crossBetween val="between"/>
      </c:valAx>
    </c:plotArea>
    <c:legend>
      <c:legendPos val="r"/>
      <c:layout/>
    </c:legend>
    <c:plotVisOnly val="1"/>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4E07D6-AD99-470C-BC60-65403FFC3D62}" type="datetimeFigureOut">
              <a:rPr lang="en-US" smtClean="0"/>
              <a:pPr/>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7DD73-1C47-4104-8176-0E0BA8AE242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4E07D6-AD99-470C-BC60-65403FFC3D62}" type="datetimeFigureOut">
              <a:rPr lang="en-US" smtClean="0"/>
              <a:pPr/>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7DD73-1C47-4104-8176-0E0BA8AE24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4E07D6-AD99-470C-BC60-65403FFC3D62}" type="datetimeFigureOut">
              <a:rPr lang="en-US" smtClean="0"/>
              <a:pPr/>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7DD73-1C47-4104-8176-0E0BA8AE24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4E07D6-AD99-470C-BC60-65403FFC3D62}" type="datetimeFigureOut">
              <a:rPr lang="en-US" smtClean="0"/>
              <a:pPr/>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7DD73-1C47-4104-8176-0E0BA8AE242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4E07D6-AD99-470C-BC60-65403FFC3D62}" type="datetimeFigureOut">
              <a:rPr lang="en-US" smtClean="0"/>
              <a:pPr/>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7DD73-1C47-4104-8176-0E0BA8AE242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4E07D6-AD99-470C-BC60-65403FFC3D62}" type="datetimeFigureOut">
              <a:rPr lang="en-US" smtClean="0"/>
              <a:pPr/>
              <a:t>4/21/2014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7DD73-1C47-4104-8176-0E0BA8AE242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4E07D6-AD99-470C-BC60-65403FFC3D62}" type="datetimeFigureOut">
              <a:rPr lang="en-US" smtClean="0"/>
              <a:pPr/>
              <a:t>4/21/2014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37DD73-1C47-4104-8176-0E0BA8AE242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4E07D6-AD99-470C-BC60-65403FFC3D62}" type="datetimeFigureOut">
              <a:rPr lang="en-US" smtClean="0"/>
              <a:pPr/>
              <a:t>4/21/2014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37DD73-1C47-4104-8176-0E0BA8AE24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4E07D6-AD99-470C-BC60-65403FFC3D62}" type="datetimeFigureOut">
              <a:rPr lang="en-US" smtClean="0"/>
              <a:pPr/>
              <a:t>4/21/2014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37DD73-1C47-4104-8176-0E0BA8AE24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4E07D6-AD99-470C-BC60-65403FFC3D62}" type="datetimeFigureOut">
              <a:rPr lang="en-US" smtClean="0"/>
              <a:pPr/>
              <a:t>4/21/2014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7DD73-1C47-4104-8176-0E0BA8AE242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4E07D6-AD99-470C-BC60-65403FFC3D62}" type="datetimeFigureOut">
              <a:rPr lang="en-US" smtClean="0"/>
              <a:pPr/>
              <a:t>4/21/2014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7DD73-1C47-4104-8176-0E0BA8AE242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4E07D6-AD99-470C-BC60-65403FFC3D62}" type="datetimeFigureOut">
              <a:rPr lang="en-US" smtClean="0"/>
              <a:pPr/>
              <a:t>4/21/2014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37DD73-1C47-4104-8176-0E0BA8AE242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VoIP" TargetMode="External"/><Relationship Id="rId2" Type="http://schemas.openxmlformats.org/officeDocument/2006/relationships/hyperlink" Target="http://en.wikipedia.org/wiki/Mobile_phone" TargetMode="External"/><Relationship Id="rId1" Type="http://schemas.openxmlformats.org/officeDocument/2006/relationships/slideLayout" Target="../slideLayouts/slideLayout2.xml"/><Relationship Id="rId6" Type="http://schemas.openxmlformats.org/officeDocument/2006/relationships/hyperlink" Target="http://en.wikipedia.org/wiki/Hearing_aids" TargetMode="External"/><Relationship Id="rId5" Type="http://schemas.openxmlformats.org/officeDocument/2006/relationships/hyperlink" Target="http://en.wikipedia.org/wiki/Speech_recognition" TargetMode="External"/><Relationship Id="rId4" Type="http://schemas.openxmlformats.org/officeDocument/2006/relationships/hyperlink" Target="http://en.wikipedia.org/wiki/Teleconference"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1470025"/>
          </a:xfrm>
        </p:spPr>
        <p:txBody>
          <a:bodyPr/>
          <a:lstStyle/>
          <a:p>
            <a:r>
              <a:rPr lang="en-US" b="1" dirty="0" smtClean="0">
                <a:solidFill>
                  <a:srgbClr val="FFFF00"/>
                </a:solidFill>
              </a:rPr>
              <a:t>Speech Enhancement through Noise Reduction</a:t>
            </a:r>
            <a:endParaRPr lang="en-US" b="1" dirty="0">
              <a:solidFill>
                <a:srgbClr val="FFFF00"/>
              </a:solidFill>
            </a:endParaRPr>
          </a:p>
        </p:txBody>
      </p:sp>
      <p:sp>
        <p:nvSpPr>
          <p:cNvPr id="3" name="Subtitle 2"/>
          <p:cNvSpPr>
            <a:spLocks noGrp="1"/>
          </p:cNvSpPr>
          <p:nvPr>
            <p:ph type="subTitle" idx="1"/>
          </p:nvPr>
        </p:nvSpPr>
        <p:spPr>
          <a:xfrm>
            <a:off x="1371600" y="4343400"/>
            <a:ext cx="6400800" cy="1752600"/>
          </a:xfrm>
        </p:spPr>
        <p:txBody>
          <a:bodyPr/>
          <a:lstStyle/>
          <a:p>
            <a:r>
              <a:rPr lang="en-US" dirty="0" smtClean="0">
                <a:solidFill>
                  <a:schemeClr val="tx1"/>
                </a:solidFill>
                <a:latin typeface="Times New Roman" pitchFamily="18" charset="0"/>
                <a:cs typeface="Times New Roman" pitchFamily="18" charset="0"/>
              </a:rPr>
              <a:t>By </a:t>
            </a:r>
          </a:p>
          <a:p>
            <a:r>
              <a:rPr lang="en-US" dirty="0" err="1" smtClean="0">
                <a:solidFill>
                  <a:schemeClr val="tx1"/>
                </a:solidFill>
                <a:latin typeface="Times New Roman" pitchFamily="18" charset="0"/>
                <a:cs typeface="Times New Roman" pitchFamily="18" charset="0"/>
              </a:rPr>
              <a:t>Yating</a:t>
            </a:r>
            <a:r>
              <a:rPr lang="en-US" dirty="0" smtClean="0">
                <a:solidFill>
                  <a:schemeClr val="tx1"/>
                </a:solidFill>
                <a:latin typeface="Times New Roman" pitchFamily="18" charset="0"/>
                <a:cs typeface="Times New Roman" pitchFamily="18" charset="0"/>
              </a:rPr>
              <a:t> &amp; Kundan</a:t>
            </a:r>
            <a:endParaRPr lang="en-US" dirty="0">
              <a:solidFill>
                <a:schemeClr val="tx1"/>
              </a:solidFill>
              <a:latin typeface="Times New Roman" pitchFamily="18" charset="0"/>
              <a:cs typeface="Times New Roman" pitchFamily="18" charset="0"/>
            </a:endParaRP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FFFF00"/>
                </a:solidFill>
              </a:rPr>
              <a:t>Generic Logic </a:t>
            </a:r>
            <a:r>
              <a:rPr lang="en-US" sz="5400" b="1" dirty="0" smtClean="0">
                <a:solidFill>
                  <a:srgbClr val="FFFF00"/>
                </a:solidFill>
              </a:rPr>
              <a:t>diagram</a:t>
            </a:r>
            <a:endParaRPr lang="en-US" sz="5400" b="1" dirty="0">
              <a:solidFill>
                <a:srgbClr val="FFFF00"/>
              </a:solidFill>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838200" y="1524000"/>
            <a:ext cx="7703338" cy="51054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C000"/>
                </a:solidFill>
              </a:rPr>
              <a:t>Basic Working principle</a:t>
            </a:r>
            <a:endParaRPr lang="en-US" sz="4800" dirty="0">
              <a:solidFill>
                <a:srgbClr val="FFC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solidFill>
                  <a:srgbClr val="FFFF00"/>
                </a:solidFill>
              </a:rPr>
              <a:t>Primary Input </a:t>
            </a:r>
            <a:r>
              <a:rPr lang="en-US" dirty="0" smtClean="0"/>
              <a:t>= </a:t>
            </a:r>
            <a:r>
              <a:rPr lang="en-US" dirty="0" smtClean="0">
                <a:solidFill>
                  <a:srgbClr val="FFC000"/>
                </a:solidFill>
              </a:rPr>
              <a:t>S(n) + n</a:t>
            </a:r>
            <a:r>
              <a:rPr lang="en-US" sz="3400" baseline="-25000" dirty="0" smtClean="0">
                <a:solidFill>
                  <a:srgbClr val="FFC000"/>
                </a:solidFill>
              </a:rPr>
              <a:t>0</a:t>
            </a:r>
            <a:r>
              <a:rPr lang="en-US" sz="3400" dirty="0" smtClean="0">
                <a:solidFill>
                  <a:srgbClr val="FFC000"/>
                </a:solidFill>
              </a:rPr>
              <a:t>(n) </a:t>
            </a:r>
            <a:r>
              <a:rPr lang="en-US" dirty="0" smtClean="0"/>
              <a:t>. </a:t>
            </a:r>
          </a:p>
          <a:p>
            <a:r>
              <a:rPr lang="en-US" dirty="0" smtClean="0">
                <a:solidFill>
                  <a:srgbClr val="FFFF00"/>
                </a:solidFill>
              </a:rPr>
              <a:t>Secondary input </a:t>
            </a:r>
            <a:r>
              <a:rPr lang="en-US" dirty="0" smtClean="0"/>
              <a:t>or reference noise input = </a:t>
            </a:r>
            <a:r>
              <a:rPr lang="en-US" dirty="0" smtClean="0">
                <a:solidFill>
                  <a:srgbClr val="FFC000"/>
                </a:solidFill>
              </a:rPr>
              <a:t>n</a:t>
            </a:r>
            <a:r>
              <a:rPr lang="en-US" baseline="-25000" dirty="0" smtClean="0">
                <a:solidFill>
                  <a:srgbClr val="FFC000"/>
                </a:solidFill>
              </a:rPr>
              <a:t>1</a:t>
            </a:r>
            <a:r>
              <a:rPr lang="en-US" dirty="0" smtClean="0">
                <a:solidFill>
                  <a:srgbClr val="FFC000"/>
                </a:solidFill>
              </a:rPr>
              <a:t>(n). </a:t>
            </a:r>
          </a:p>
          <a:p>
            <a:r>
              <a:rPr lang="en-US" dirty="0" smtClean="0"/>
              <a:t>The noise reference passes through the adaptive filter, which then generates an output “y(n)” which is a close replica of “n</a:t>
            </a:r>
            <a:r>
              <a:rPr lang="en-US" baseline="-25000" dirty="0" smtClean="0"/>
              <a:t>0</a:t>
            </a:r>
            <a:r>
              <a:rPr lang="en-US" dirty="0" smtClean="0"/>
              <a:t>(n)”. </a:t>
            </a:r>
          </a:p>
          <a:p>
            <a:r>
              <a:rPr lang="en-US" dirty="0" smtClean="0"/>
              <a:t>The filter readjusts itself continuously to minimize the error between “n</a:t>
            </a:r>
            <a:r>
              <a:rPr lang="en-US" baseline="-25000" dirty="0" smtClean="0"/>
              <a:t>0</a:t>
            </a:r>
            <a:r>
              <a:rPr lang="en-US" dirty="0" smtClean="0"/>
              <a:t>(n)” and “y(n)”.</a:t>
            </a:r>
          </a:p>
          <a:p>
            <a:r>
              <a:rPr lang="en-US" dirty="0" smtClean="0"/>
              <a:t>The output “y(n)” is subtracted from the primary input “S(n) + n</a:t>
            </a:r>
            <a:r>
              <a:rPr lang="en-US" sz="3400" baseline="-25000" dirty="0" smtClean="0"/>
              <a:t>0</a:t>
            </a:r>
            <a:r>
              <a:rPr lang="en-US" sz="3400" dirty="0" smtClean="0"/>
              <a:t>(n)” </a:t>
            </a:r>
            <a:r>
              <a:rPr lang="en-US" dirty="0" smtClean="0"/>
              <a:t>to produce the de-noised signal or </a:t>
            </a:r>
            <a:r>
              <a:rPr lang="en-US" sz="4300" b="1" dirty="0" smtClean="0">
                <a:solidFill>
                  <a:srgbClr val="00B050"/>
                </a:solidFill>
              </a:rPr>
              <a:t>Noise cancelled </a:t>
            </a:r>
            <a:r>
              <a:rPr lang="en-US" sz="4300" b="1" dirty="0" smtClean="0">
                <a:solidFill>
                  <a:srgbClr val="00B050"/>
                </a:solidFill>
              </a:rPr>
              <a:t>speech </a:t>
            </a:r>
            <a:r>
              <a:rPr lang="en-US" sz="4300" b="1" dirty="0" smtClean="0">
                <a:solidFill>
                  <a:srgbClr val="00B050"/>
                </a:solidFill>
              </a:rPr>
              <a:t>signal</a:t>
            </a:r>
            <a:r>
              <a:rPr lang="en-US" dirty="0" smtClean="0"/>
              <a:t>.</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solidFill>
                  <a:srgbClr val="FF0000"/>
                </a:solidFill>
              </a:rPr>
              <a:t>Implementations…</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Adaptive Algorithms implemented in this project:</a:t>
            </a:r>
          </a:p>
          <a:p>
            <a:r>
              <a:rPr lang="en-US" dirty="0" smtClean="0"/>
              <a:t>1. LMS (Least Mean Squares).</a:t>
            </a:r>
          </a:p>
          <a:p>
            <a:r>
              <a:rPr lang="en-US" dirty="0" smtClean="0"/>
              <a:t>2. NLMS (Normalized Least Mean Squares).</a:t>
            </a:r>
          </a:p>
          <a:p>
            <a:r>
              <a:rPr lang="en-US" dirty="0" smtClean="0"/>
              <a:t>3. RLS (Recursive Least Square). </a:t>
            </a:r>
          </a:p>
          <a:p>
            <a:pPr>
              <a:buNone/>
            </a:pPr>
            <a:r>
              <a:rPr lang="en-US" dirty="0" smtClean="0">
                <a:solidFill>
                  <a:srgbClr val="FFC000"/>
                </a:solidFill>
              </a:rPr>
              <a:t>		Best convergence and the ultimate </a:t>
            </a:r>
            <a:r>
              <a:rPr lang="en-US" dirty="0" smtClean="0">
                <a:solidFill>
                  <a:srgbClr val="FFC000"/>
                </a:solidFill>
              </a:rPr>
              <a:t>in 		performance!!</a:t>
            </a:r>
            <a:endParaRPr lang="en-US" dirty="0" smtClean="0">
              <a:solidFill>
                <a:srgbClr val="FFC000"/>
              </a:solidFill>
            </a:endParaRPr>
          </a:p>
          <a:p>
            <a:r>
              <a:rPr lang="en-US" dirty="0" smtClean="0"/>
              <a:t>4. LPC ( Linear Predictive Coding ).</a:t>
            </a:r>
          </a:p>
          <a:p>
            <a:endParaRPr lang="en-US"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solidFill>
                  <a:srgbClr val="FFC000"/>
                </a:solidFill>
              </a:rPr>
              <a:t>Working Principle..</a:t>
            </a:r>
            <a:r>
              <a:rPr lang="en-US" dirty="0" smtClean="0"/>
              <a:t>	</a:t>
            </a:r>
            <a:endParaRPr lang="en-US" dirty="0"/>
          </a:p>
        </p:txBody>
      </p:sp>
      <p:sp>
        <p:nvSpPr>
          <p:cNvPr id="3" name="Content Placeholder 2"/>
          <p:cNvSpPr>
            <a:spLocks noGrp="1"/>
          </p:cNvSpPr>
          <p:nvPr>
            <p:ph idx="1"/>
          </p:nvPr>
        </p:nvSpPr>
        <p:spPr>
          <a:xfrm>
            <a:off x="457200" y="1600201"/>
            <a:ext cx="8458200" cy="4495800"/>
          </a:xfrm>
        </p:spPr>
        <p:txBody>
          <a:bodyPr>
            <a:normAutofit fontScale="70000" lnSpcReduction="20000"/>
          </a:bodyPr>
          <a:lstStyle/>
          <a:p>
            <a:pPr algn="ctr">
              <a:buNone/>
            </a:pPr>
            <a:r>
              <a:rPr lang="en-US" sz="5700" b="1" dirty="0" smtClean="0">
                <a:solidFill>
                  <a:srgbClr val="FFFF00"/>
                </a:solidFill>
              </a:rPr>
              <a:t>LMS (Least Mean Square)</a:t>
            </a:r>
          </a:p>
          <a:p>
            <a:pPr>
              <a:buNone/>
            </a:pPr>
            <a:r>
              <a:rPr lang="en-US" dirty="0" smtClean="0"/>
              <a:t>Parameters: </a:t>
            </a:r>
          </a:p>
          <a:p>
            <a:r>
              <a:rPr lang="en-US" dirty="0" smtClean="0"/>
              <a:t>reference </a:t>
            </a:r>
            <a:r>
              <a:rPr lang="en-US" dirty="0"/>
              <a:t>signal x(n) </a:t>
            </a:r>
            <a:endParaRPr lang="en-US" dirty="0" smtClean="0"/>
          </a:p>
          <a:p>
            <a:r>
              <a:rPr lang="en-US" dirty="0" smtClean="0"/>
              <a:t>Filter weights = w(n)</a:t>
            </a:r>
          </a:p>
          <a:p>
            <a:r>
              <a:rPr lang="en-US" dirty="0" smtClean="0"/>
              <a:t>output </a:t>
            </a:r>
            <a:r>
              <a:rPr lang="en-US" dirty="0"/>
              <a:t>signal y(n) </a:t>
            </a:r>
            <a:r>
              <a:rPr lang="en-US" dirty="0" smtClean="0"/>
              <a:t>= </a:t>
            </a:r>
            <a:r>
              <a:rPr lang="en-US" dirty="0" err="1" smtClean="0"/>
              <a:t>conv</a:t>
            </a:r>
            <a:r>
              <a:rPr lang="en-US" dirty="0" smtClean="0"/>
              <a:t> [x(n),w(n)].</a:t>
            </a:r>
          </a:p>
          <a:p>
            <a:r>
              <a:rPr lang="en-US" dirty="0" smtClean="0"/>
              <a:t>Filter output = y(n</a:t>
            </a:r>
            <a:r>
              <a:rPr lang="en-US" dirty="0"/>
              <a:t>) </a:t>
            </a:r>
            <a:endParaRPr lang="en-US" dirty="0" smtClean="0"/>
          </a:p>
          <a:p>
            <a:r>
              <a:rPr lang="en-US" dirty="0" smtClean="0"/>
              <a:t>estimation error e(n) = d(n) - y(n)</a:t>
            </a:r>
            <a:endParaRPr lang="en-US" dirty="0"/>
          </a:p>
          <a:p>
            <a:r>
              <a:rPr lang="en-US" dirty="0" smtClean="0"/>
              <a:t>primary </a:t>
            </a:r>
            <a:r>
              <a:rPr lang="en-US" dirty="0"/>
              <a:t>sensor receives noise x1(n) which has correlation with noise x(n) in an unknown way. </a:t>
            </a:r>
            <a:endParaRPr lang="en-US" dirty="0" smtClean="0"/>
          </a:p>
          <a:p>
            <a:r>
              <a:rPr lang="en-US" b="1" u="sng" dirty="0" smtClean="0">
                <a:solidFill>
                  <a:srgbClr val="FFC000"/>
                </a:solidFill>
              </a:rPr>
              <a:t>Objective</a:t>
            </a:r>
            <a:r>
              <a:rPr lang="en-US" dirty="0" smtClean="0"/>
              <a:t> is </a:t>
            </a:r>
            <a:r>
              <a:rPr lang="en-US" dirty="0"/>
              <a:t>to minimize the error signal </a:t>
            </a:r>
            <a:r>
              <a:rPr lang="en-US" dirty="0" smtClean="0"/>
              <a:t>e(n) by incrementally adjusting filter’s weights </a:t>
            </a:r>
            <a:r>
              <a:rPr lang="en-US" dirty="0"/>
              <a:t>for the next time instant</a:t>
            </a:r>
            <a:r>
              <a:rPr lang="en-US" dirty="0" smtClean="0"/>
              <a:t>. i.e. “uses error signal to calculate filter coefficients”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2" cstate="print"/>
          <a:srcRect/>
          <a:stretch>
            <a:fillRect/>
          </a:stretch>
        </p:blipFill>
        <p:spPr bwMode="auto">
          <a:xfrm>
            <a:off x="609600" y="381000"/>
            <a:ext cx="7848600" cy="6050737"/>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rPr>
              <a:t>Working Principle..</a:t>
            </a:r>
            <a:r>
              <a:rPr lang="en-US" dirty="0" smtClean="0"/>
              <a:t>	</a:t>
            </a:r>
            <a:endParaRPr lang="en-US" dirty="0"/>
          </a:p>
        </p:txBody>
      </p:sp>
      <p:sp>
        <p:nvSpPr>
          <p:cNvPr id="3" name="Content Placeholder 2"/>
          <p:cNvSpPr>
            <a:spLocks noGrp="1"/>
          </p:cNvSpPr>
          <p:nvPr>
            <p:ph idx="1"/>
          </p:nvPr>
        </p:nvSpPr>
        <p:spPr/>
        <p:txBody>
          <a:bodyPr/>
          <a:lstStyle/>
          <a:p>
            <a:pPr algn="ctr">
              <a:buNone/>
            </a:pPr>
            <a:r>
              <a:rPr lang="en-US" sz="3600" dirty="0" smtClean="0">
                <a:solidFill>
                  <a:srgbClr val="FFFF00"/>
                </a:solidFill>
              </a:rPr>
              <a:t>NLMS ( Normalized LMS )</a:t>
            </a:r>
          </a:p>
          <a:p>
            <a:r>
              <a:rPr lang="en-US" dirty="0" smtClean="0"/>
              <a:t>Slight variation of LMS algorithm. </a:t>
            </a:r>
            <a:endParaRPr lang="en-US" dirty="0"/>
          </a:p>
          <a:p>
            <a:r>
              <a:rPr lang="en-US" dirty="0" smtClean="0"/>
              <a:t>In LMS, for large values of convergence factor “µ”, the algorithm experiences gradient noise amplification problem.</a:t>
            </a:r>
          </a:p>
          <a:p>
            <a:r>
              <a:rPr lang="en-US" dirty="0" smtClean="0"/>
              <a:t>NLMS tackles this problem by including a time varying step size in calculation of the convergence factor.</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solidFill>
                  <a:srgbClr val="FFFF00"/>
                </a:solidFill>
              </a:rPr>
              <a:t>NLMS contd..</a:t>
            </a:r>
            <a:endParaRPr lang="en-US" dirty="0">
              <a:solidFill>
                <a:srgbClr val="FFFF00"/>
              </a:solidFill>
            </a:endParaRPr>
          </a:p>
        </p:txBody>
      </p:sp>
      <p:pic>
        <p:nvPicPr>
          <p:cNvPr id="5122" name="Picture 2"/>
          <p:cNvPicPr>
            <a:picLocks noGrp="1" noChangeAspect="1" noChangeArrowheads="1"/>
          </p:cNvPicPr>
          <p:nvPr>
            <p:ph idx="1"/>
          </p:nvPr>
        </p:nvPicPr>
        <p:blipFill>
          <a:blip r:embed="rId2" cstate="print"/>
          <a:srcRect/>
          <a:stretch>
            <a:fillRect/>
          </a:stretch>
        </p:blipFill>
        <p:spPr bwMode="auto">
          <a:xfrm>
            <a:off x="685800" y="1295400"/>
            <a:ext cx="7696200" cy="51308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763000" cy="1646238"/>
          </a:xfrm>
        </p:spPr>
        <p:txBody>
          <a:bodyPr>
            <a:normAutofit fontScale="90000"/>
          </a:bodyPr>
          <a:lstStyle/>
          <a:p>
            <a:r>
              <a:rPr lang="en-US" b="1" dirty="0" smtClean="0">
                <a:solidFill>
                  <a:srgbClr val="FFC000"/>
                </a:solidFill>
              </a:rPr>
              <a:t>		</a:t>
            </a:r>
            <a:br>
              <a:rPr lang="en-US" b="1" dirty="0" smtClean="0">
                <a:solidFill>
                  <a:srgbClr val="FFC000"/>
                </a:solidFill>
              </a:rPr>
            </a:br>
            <a:r>
              <a:rPr lang="en-US" b="1" dirty="0">
                <a:solidFill>
                  <a:srgbClr val="FFC000"/>
                </a:solidFill>
              </a:rPr>
              <a:t>	</a:t>
            </a:r>
            <a:r>
              <a:rPr lang="en-US" b="1" dirty="0" smtClean="0">
                <a:solidFill>
                  <a:srgbClr val="FFC000"/>
                </a:solidFill>
              </a:rPr>
              <a:t>		Working Principle..</a:t>
            </a:r>
            <a:r>
              <a:rPr lang="en-US" dirty="0" smtClean="0"/>
              <a:t>	</a:t>
            </a:r>
            <a:br>
              <a:rPr lang="en-US" dirty="0" smtClean="0"/>
            </a:br>
            <a:r>
              <a:rPr lang="en-US" b="1" dirty="0" smtClean="0">
                <a:solidFill>
                  <a:srgbClr val="FFFF00"/>
                </a:solidFill>
              </a:rPr>
              <a:t>RLS (Recursive Least Square)</a:t>
            </a:r>
            <a:r>
              <a:rPr lang="en-US" dirty="0" smtClean="0"/>
              <a:t/>
            </a:r>
            <a:br>
              <a:rPr lang="en-US" dirty="0" smtClean="0"/>
            </a:br>
            <a:endParaRPr lang="en-US" dirty="0"/>
          </a:p>
        </p:txBody>
      </p:sp>
      <p:pic>
        <p:nvPicPr>
          <p:cNvPr id="6150" name="Picture 6"/>
          <p:cNvPicPr>
            <a:picLocks noGrp="1" noChangeAspect="1" noChangeArrowheads="1"/>
          </p:cNvPicPr>
          <p:nvPr>
            <p:ph idx="1"/>
          </p:nvPr>
        </p:nvPicPr>
        <p:blipFill>
          <a:blip r:embed="rId2" cstate="print"/>
          <a:srcRect/>
          <a:stretch>
            <a:fillRect/>
          </a:stretch>
        </p:blipFill>
        <p:spPr bwMode="auto">
          <a:xfrm>
            <a:off x="228600" y="1905000"/>
            <a:ext cx="8514784" cy="28956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C000"/>
                </a:solidFill>
              </a:rPr>
              <a:t>Working Principle..</a:t>
            </a:r>
          </a:p>
        </p:txBody>
      </p:sp>
      <p:sp>
        <p:nvSpPr>
          <p:cNvPr id="3" name="Content Placeholder 2"/>
          <p:cNvSpPr>
            <a:spLocks noGrp="1"/>
          </p:cNvSpPr>
          <p:nvPr>
            <p:ph idx="1"/>
          </p:nvPr>
        </p:nvSpPr>
        <p:spPr/>
        <p:txBody>
          <a:bodyPr/>
          <a:lstStyle/>
          <a:p>
            <a:pPr algn="ctr">
              <a:buNone/>
            </a:pPr>
            <a:r>
              <a:rPr lang="en-US" sz="3600" b="1" dirty="0" smtClean="0">
                <a:solidFill>
                  <a:srgbClr val="FF0000"/>
                </a:solidFill>
              </a:rPr>
              <a:t>LPC ( Linear Prediction Coefficient)</a:t>
            </a:r>
          </a:p>
          <a:p>
            <a:r>
              <a:rPr lang="en-US" dirty="0" smtClean="0"/>
              <a:t>The clean speech signal is windowed and STFT analysis is performed.</a:t>
            </a:r>
          </a:p>
          <a:p>
            <a:r>
              <a:rPr lang="en-US" dirty="0" smtClean="0"/>
              <a:t>The LPC coefficients are calculated then.</a:t>
            </a:r>
          </a:p>
          <a:p>
            <a:r>
              <a:rPr lang="en-US" dirty="0" smtClean="0"/>
              <a:t>Filter the noise signal with the LPC co-efficient.</a:t>
            </a:r>
          </a:p>
          <a:p>
            <a:r>
              <a:rPr lang="en-US" dirty="0" smtClean="0"/>
              <a:t>Overlap add all the frames.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533400"/>
          </a:xfrm>
        </p:spPr>
        <p:txBody>
          <a:bodyPr>
            <a:normAutofit fontScale="90000"/>
          </a:bodyPr>
          <a:lstStyle/>
          <a:p>
            <a:r>
              <a:rPr lang="en-US" dirty="0" smtClean="0">
                <a:solidFill>
                  <a:srgbClr val="FF0000"/>
                </a:solidFill>
              </a:rPr>
              <a:t>Results..</a:t>
            </a:r>
            <a:endParaRPr lang="en-US" dirty="0">
              <a:solidFill>
                <a:srgbClr val="FF0000"/>
              </a:solidFill>
            </a:endParaRPr>
          </a:p>
        </p:txBody>
      </p:sp>
      <p:pic>
        <p:nvPicPr>
          <p:cNvPr id="8194" name="Picture 2"/>
          <p:cNvPicPr>
            <a:picLocks noGrp="1" noChangeAspect="1" noChangeArrowheads="1"/>
          </p:cNvPicPr>
          <p:nvPr>
            <p:ph idx="1"/>
          </p:nvPr>
        </p:nvPicPr>
        <p:blipFill>
          <a:blip r:embed="rId2" cstate="print"/>
          <a:srcRect/>
          <a:stretch>
            <a:fillRect/>
          </a:stretch>
        </p:blipFill>
        <p:spPr bwMode="auto">
          <a:xfrm>
            <a:off x="2209800" y="700332"/>
            <a:ext cx="5181600" cy="602028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rPr>
              <a:t>What is Speech Enhancement?</a:t>
            </a:r>
            <a:endParaRPr lang="en-US" b="1" dirty="0">
              <a:solidFill>
                <a:srgbClr val="FFC000"/>
              </a:solidFill>
            </a:endParaRPr>
          </a:p>
        </p:txBody>
      </p:sp>
      <p:sp>
        <p:nvSpPr>
          <p:cNvPr id="3" name="Content Placeholder 2"/>
          <p:cNvSpPr>
            <a:spLocks noGrp="1"/>
          </p:cNvSpPr>
          <p:nvPr>
            <p:ph idx="1"/>
          </p:nvPr>
        </p:nvSpPr>
        <p:spPr/>
        <p:txBody>
          <a:bodyPr/>
          <a:lstStyle/>
          <a:p>
            <a:r>
              <a:rPr lang="en-US" dirty="0" smtClean="0"/>
              <a:t>Process of improving perceived </a:t>
            </a:r>
            <a:r>
              <a:rPr lang="en-US" dirty="0" smtClean="0">
                <a:solidFill>
                  <a:srgbClr val="FFC000"/>
                </a:solidFill>
              </a:rPr>
              <a:t>speech </a:t>
            </a:r>
            <a:r>
              <a:rPr lang="en-US" dirty="0" smtClean="0"/>
              <a:t>quality that has been degraded by background noise at the listener side through the use of various audio signal processing techniques and algorithms.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solidFill>
                  <a:srgbClr val="FFFF00"/>
                </a:solidFill>
              </a:rPr>
              <a:t>Comparison between LMS, NLMS and RLS for input SNR = 15 dB</a:t>
            </a:r>
            <a:endParaRPr lang="en-US" b="1" dirty="0">
              <a:solidFill>
                <a:srgbClr val="FFFF00"/>
              </a:solidFill>
            </a:endParaRPr>
          </a:p>
        </p:txBody>
      </p:sp>
      <p:graphicFrame>
        <p:nvGraphicFramePr>
          <p:cNvPr id="4" name="Content Placeholder 3"/>
          <p:cNvGraphicFramePr>
            <a:graphicFrameLocks noGrp="1"/>
          </p:cNvGraphicFramePr>
          <p:nvPr>
            <p:ph idx="1"/>
          </p:nvPr>
        </p:nvGraphicFramePr>
        <p:xfrm>
          <a:off x="457200" y="1600200"/>
          <a:ext cx="8458200" cy="4953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rPr>
              <a:t>Comparison between LMS, NLMS and RLS for input SNR = 10 dB</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rPr>
              <a:t>Comparison between LMS, NLMS and RLS for input SNR = 5 dB</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rPr>
              <a:t>Comparison between LMS, NLMS and RLS for input SNR = 0 dB</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Performance Comparison</a:t>
            </a:r>
            <a:endParaRPr lang="en-US"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r>
              <a:rPr lang="en-US" dirty="0"/>
              <a:t>The best performance was observed by </a:t>
            </a:r>
            <a:endParaRPr lang="en-US" dirty="0" smtClean="0"/>
          </a:p>
          <a:p>
            <a:pPr>
              <a:buNone/>
            </a:pPr>
            <a:r>
              <a:rPr lang="en-US" dirty="0" smtClean="0"/>
              <a:t> 		</a:t>
            </a:r>
          </a:p>
          <a:p>
            <a:pPr>
              <a:buNone/>
            </a:pPr>
            <a:r>
              <a:rPr lang="en-US" dirty="0" smtClean="0"/>
              <a:t>		</a:t>
            </a:r>
            <a:r>
              <a:rPr lang="en-US" sz="3600" dirty="0" smtClean="0">
                <a:solidFill>
                  <a:srgbClr val="FFFF00"/>
                </a:solidFill>
              </a:rPr>
              <a:t>RLS</a:t>
            </a:r>
            <a:r>
              <a:rPr lang="en-US" sz="3600" dirty="0">
                <a:solidFill>
                  <a:srgbClr val="FFFF00"/>
                </a:solidFill>
              </a:rPr>
              <a:t>&gt; NLMS &gt; LMS&gt; </a:t>
            </a:r>
            <a:r>
              <a:rPr lang="en-US" sz="3600" dirty="0" smtClean="0">
                <a:solidFill>
                  <a:srgbClr val="FFFF00"/>
                </a:solidFill>
              </a:rPr>
              <a:t>LPC </a:t>
            </a:r>
          </a:p>
          <a:p>
            <a:endParaRPr lang="en-US" dirty="0" smtClean="0"/>
          </a:p>
          <a:p>
            <a:r>
              <a:rPr lang="en-US" sz="3600" dirty="0" smtClean="0">
                <a:solidFill>
                  <a:srgbClr val="FFC000"/>
                </a:solidFill>
              </a:rPr>
              <a:t>Comparison:</a:t>
            </a:r>
          </a:p>
          <a:p>
            <a:r>
              <a:rPr lang="en-US" dirty="0" smtClean="0"/>
              <a:t>RLS: high computational complexity is the weak point of RLS but it was observed to have faster convergence. And hence the ultimate amongst all the rest.</a:t>
            </a:r>
          </a:p>
          <a:p>
            <a:r>
              <a:rPr lang="en-US" dirty="0" smtClean="0"/>
              <a:t>LMS and NLMS : are the most commonly used because of low computational complexity.</a:t>
            </a:r>
          </a:p>
          <a:p>
            <a:r>
              <a:rPr lang="en-US" dirty="0" smtClean="0"/>
              <a:t>The worst performance was of Priori SNR method and the restored signal has too many audible clipping sound.</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solidFill>
                  <a:srgbClr val="FF0000"/>
                </a:solidFill>
              </a:rPr>
              <a:t>GUI</a:t>
            </a:r>
            <a:endParaRPr lang="en-US" sz="7200" dirty="0">
              <a:solidFill>
                <a:srgbClr val="FF0000"/>
              </a:solidFill>
            </a:endParaRPr>
          </a:p>
        </p:txBody>
      </p:sp>
      <p:pic>
        <p:nvPicPr>
          <p:cNvPr id="7170" name="Picture 2"/>
          <p:cNvPicPr>
            <a:picLocks noGrp="1" noChangeAspect="1" noChangeArrowheads="1"/>
          </p:cNvPicPr>
          <p:nvPr>
            <p:ph idx="1"/>
          </p:nvPr>
        </p:nvPicPr>
        <p:blipFill>
          <a:blip r:embed="rId2" cstate="print"/>
          <a:srcRect/>
          <a:stretch>
            <a:fillRect/>
          </a:stretch>
        </p:blipFill>
        <p:spPr bwMode="auto">
          <a:xfrm>
            <a:off x="228600" y="1676400"/>
            <a:ext cx="8737112" cy="44196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Limitations, Assumptions and Future work </a:t>
            </a:r>
            <a:r>
              <a:rPr lang="en-US" sz="4900" dirty="0" smtClean="0">
                <a:solidFill>
                  <a:srgbClr val="FFFF00"/>
                </a:solidFill>
              </a:rPr>
              <a:t>!!</a:t>
            </a:r>
            <a:endParaRPr lang="en-US" dirty="0">
              <a:solidFill>
                <a:srgbClr val="FFFF00"/>
              </a:solidFill>
            </a:endParaRPr>
          </a:p>
        </p:txBody>
      </p:sp>
      <p:sp>
        <p:nvSpPr>
          <p:cNvPr id="3" name="Content Placeholder 2"/>
          <p:cNvSpPr>
            <a:spLocks noGrp="1"/>
          </p:cNvSpPr>
          <p:nvPr>
            <p:ph idx="1"/>
          </p:nvPr>
        </p:nvSpPr>
        <p:spPr/>
        <p:txBody>
          <a:bodyPr>
            <a:normAutofit fontScale="85000" lnSpcReduction="20000"/>
          </a:bodyPr>
          <a:lstStyle/>
          <a:p>
            <a:r>
              <a:rPr lang="en-US" dirty="0" smtClean="0"/>
              <a:t>The biggest limitation of our algorithms is the fact that all of them perform the best when there is a prior knowledge of clean speech and the noise input signals. In cellular applications, however only the mixed signal is known and not the individual signals. For applications in headphones, the mixed signal and the clean speech signal is known.  </a:t>
            </a:r>
          </a:p>
          <a:p>
            <a:r>
              <a:rPr lang="en-US" dirty="0" smtClean="0"/>
              <a:t>In situations where only mixed signal is known and individual characteristics of the signals isn’t, our algorithms will show a degradation in performance. Amongst all, RLS showed the best performance in such conditions.</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Conclusion</a:t>
            </a:r>
            <a:r>
              <a:rPr lang="en-US" dirty="0" smtClean="0">
                <a:solidFill>
                  <a:srgbClr val="FFFF00"/>
                </a:solidFill>
              </a:rPr>
              <a:t>…</a:t>
            </a:r>
            <a:endParaRPr lang="en-US" dirty="0">
              <a:solidFill>
                <a:srgbClr val="FFFF00"/>
              </a:solidFill>
            </a:endParaRPr>
          </a:p>
        </p:txBody>
      </p:sp>
      <p:sp>
        <p:nvSpPr>
          <p:cNvPr id="3" name="Content Placeholder 2"/>
          <p:cNvSpPr>
            <a:spLocks noGrp="1"/>
          </p:cNvSpPr>
          <p:nvPr>
            <p:ph idx="1"/>
          </p:nvPr>
        </p:nvSpPr>
        <p:spPr/>
        <p:txBody>
          <a:bodyPr>
            <a:normAutofit fontScale="32500" lnSpcReduction="20000"/>
          </a:bodyPr>
          <a:lstStyle/>
          <a:p>
            <a:r>
              <a:rPr lang="en-US" sz="5100" dirty="0"/>
              <a:t>We observed that for a particular noise source and algorithm, as the SNR decreases the perceived audio quality of the restored signal is better. However for comparison of performance of different algorithms for same noise source (“keyboard”), the above tabular data can be referred. </a:t>
            </a:r>
          </a:p>
          <a:p>
            <a:r>
              <a:rPr lang="en-US" sz="5100" dirty="0"/>
              <a:t>The following </a:t>
            </a:r>
            <a:r>
              <a:rPr lang="en-US" sz="5100" dirty="0" smtClean="0"/>
              <a:t>performance statistics </a:t>
            </a:r>
            <a:r>
              <a:rPr lang="en-US" sz="5100" dirty="0"/>
              <a:t>can be inferred from the data,</a:t>
            </a:r>
          </a:p>
          <a:p>
            <a:pPr>
              <a:buNone/>
            </a:pPr>
            <a:r>
              <a:rPr lang="en-US" sz="5100" dirty="0"/>
              <a:t>					</a:t>
            </a:r>
          </a:p>
          <a:p>
            <a:pPr>
              <a:buNone/>
            </a:pPr>
            <a:r>
              <a:rPr lang="en-US" sz="5100" dirty="0" smtClean="0"/>
              <a:t>			</a:t>
            </a:r>
            <a:r>
              <a:rPr lang="en-US" sz="6200" b="1" dirty="0" smtClean="0">
                <a:solidFill>
                  <a:srgbClr val="FFFF00"/>
                </a:solidFill>
              </a:rPr>
              <a:t>RLS</a:t>
            </a:r>
            <a:r>
              <a:rPr lang="en-US" sz="6200" b="1" dirty="0">
                <a:solidFill>
                  <a:srgbClr val="FFFF00"/>
                </a:solidFill>
              </a:rPr>
              <a:t>&gt; NLMS &gt; </a:t>
            </a:r>
            <a:r>
              <a:rPr lang="en-US" sz="6200" b="1" dirty="0" smtClean="0">
                <a:solidFill>
                  <a:srgbClr val="FFFF00"/>
                </a:solidFill>
              </a:rPr>
              <a:t>LMS &gt; LPC </a:t>
            </a:r>
            <a:endParaRPr lang="en-US" sz="5100" b="1" dirty="0">
              <a:solidFill>
                <a:srgbClr val="FFFF00"/>
              </a:solidFill>
            </a:endParaRPr>
          </a:p>
          <a:p>
            <a:pPr>
              <a:buNone/>
            </a:pPr>
            <a:r>
              <a:rPr lang="en-US" sz="5100" dirty="0"/>
              <a:t> </a:t>
            </a:r>
          </a:p>
          <a:p>
            <a:r>
              <a:rPr lang="en-US" sz="5100" dirty="0"/>
              <a:t>Further, the performance of each algorithm varies largely with different characteristics of noise input like periodicity, continuity over a period time (i.e. when periods of silence or no sound is negligible), extent of correlation between successive samples etc.</a:t>
            </a:r>
          </a:p>
          <a:p>
            <a:r>
              <a:rPr lang="en-US" sz="5100" dirty="0"/>
              <a:t> </a:t>
            </a:r>
            <a:r>
              <a:rPr lang="en-US" sz="5100" dirty="0" smtClean="0"/>
              <a:t>Since </a:t>
            </a:r>
            <a:r>
              <a:rPr lang="en-US" sz="5100" dirty="0"/>
              <a:t>all the algorithms are basically adaptive in the sense that they need time to analyze noise characteristics to filter out the noise. Consequently they take a few milliseconds to converge before they remove the effect of noise from the mixed output signal. </a:t>
            </a:r>
          </a:p>
          <a:p>
            <a:r>
              <a:rPr lang="en-US" sz="5100" dirty="0"/>
              <a:t>The performance of theses algorithms can get severely limited when the noise duration is very short i.e. when the duration of noise is shorter than the convergence time of the algorithm.</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229600" cy="4525963"/>
          </a:xfrm>
        </p:spPr>
        <p:txBody>
          <a:bodyPr>
            <a:normAutofit/>
          </a:bodyPr>
          <a:lstStyle/>
          <a:p>
            <a:pPr>
              <a:buNone/>
            </a:pPr>
            <a:r>
              <a:rPr lang="en-US" sz="11500" dirty="0" smtClean="0">
                <a:solidFill>
                  <a:srgbClr val="FF0000"/>
                </a:solidFill>
              </a:rPr>
              <a:t>						Thank You</a:t>
            </a:r>
            <a:r>
              <a:rPr lang="en-US" sz="11500" dirty="0" smtClean="0">
                <a:solidFill>
                  <a:srgbClr val="FFFF00"/>
                </a:solidFill>
              </a:rPr>
              <a:t>…</a:t>
            </a:r>
            <a:endParaRPr lang="en-US" sz="11500" dirty="0">
              <a:solidFill>
                <a:srgbClr val="FFFF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Noise	</a:t>
            </a:r>
            <a:endParaRPr lang="en-US" dirty="0">
              <a:solidFill>
                <a:srgbClr val="FFC000"/>
              </a:solidFill>
            </a:endParaRPr>
          </a:p>
        </p:txBody>
      </p:sp>
      <p:sp>
        <p:nvSpPr>
          <p:cNvPr id="3" name="Content Placeholder 2"/>
          <p:cNvSpPr>
            <a:spLocks noGrp="1"/>
          </p:cNvSpPr>
          <p:nvPr>
            <p:ph idx="1"/>
          </p:nvPr>
        </p:nvSpPr>
        <p:spPr>
          <a:xfrm>
            <a:off x="457200" y="1447800"/>
            <a:ext cx="8686800" cy="4678363"/>
          </a:xfrm>
        </p:spPr>
        <p:txBody>
          <a:bodyPr>
            <a:normAutofit lnSpcReduction="10000"/>
          </a:bodyPr>
          <a:lstStyle/>
          <a:p>
            <a:pPr algn="ctr">
              <a:buNone/>
            </a:pPr>
            <a:r>
              <a:rPr lang="en-US" dirty="0" smtClean="0"/>
              <a:t>	“</a:t>
            </a:r>
            <a:r>
              <a:rPr lang="en-US" i="1" dirty="0" smtClean="0"/>
              <a:t>Refers to signal that are unpredictable in nature and carry no useful information”</a:t>
            </a:r>
          </a:p>
          <a:p>
            <a:pPr>
              <a:buNone/>
            </a:pPr>
            <a:r>
              <a:rPr lang="en-US" dirty="0"/>
              <a:t>	</a:t>
            </a:r>
            <a:r>
              <a:rPr lang="en-US" dirty="0" smtClean="0"/>
              <a:t>		              </a:t>
            </a:r>
            <a:r>
              <a:rPr lang="en-US" sz="4300" b="1" dirty="0" smtClean="0">
                <a:solidFill>
                  <a:srgbClr val="FFFF00"/>
                </a:solidFill>
              </a:rPr>
              <a:t>Classification</a:t>
            </a:r>
          </a:p>
          <a:p>
            <a:r>
              <a:rPr lang="en-US" dirty="0" smtClean="0">
                <a:solidFill>
                  <a:srgbClr val="FFC000"/>
                </a:solidFill>
              </a:rPr>
              <a:t>Stationary: </a:t>
            </a:r>
            <a:r>
              <a:rPr lang="en-US" dirty="0" smtClean="0"/>
              <a:t>remains </a:t>
            </a:r>
            <a:r>
              <a:rPr lang="en-US" dirty="0"/>
              <a:t>unchanged over </a:t>
            </a:r>
            <a:r>
              <a:rPr lang="en-US" dirty="0" smtClean="0"/>
              <a:t>time such </a:t>
            </a:r>
            <a:r>
              <a:rPr lang="en-US" dirty="0"/>
              <a:t>as the </a:t>
            </a:r>
            <a:r>
              <a:rPr lang="en-US" dirty="0" smtClean="0"/>
              <a:t>fan. Such sources of noise are also called “noise like”.</a:t>
            </a:r>
          </a:p>
          <a:p>
            <a:r>
              <a:rPr lang="en-US" dirty="0" smtClean="0">
                <a:solidFill>
                  <a:srgbClr val="FFC000"/>
                </a:solidFill>
              </a:rPr>
              <a:t>Non-Stationary: </a:t>
            </a:r>
            <a:r>
              <a:rPr lang="en-US" dirty="0" smtClean="0"/>
              <a:t>wherein noise is constantly changing </a:t>
            </a:r>
            <a:r>
              <a:rPr lang="en-US" dirty="0" err="1" smtClean="0"/>
              <a:t>w.r.t</a:t>
            </a:r>
            <a:r>
              <a:rPr lang="en-US" dirty="0" smtClean="0"/>
              <a:t> time for ex restaurant, public places like bus stand, air terminal etc.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FFC000"/>
                </a:solidFill>
              </a:rPr>
              <a:t>Noise Sources</a:t>
            </a:r>
            <a:endParaRPr lang="en-US" sz="5400" dirty="0">
              <a:solidFill>
                <a:srgbClr val="FFC000"/>
              </a:solidFill>
            </a:endParaRPr>
          </a:p>
        </p:txBody>
      </p:sp>
      <p:sp>
        <p:nvSpPr>
          <p:cNvPr id="3" name="Content Placeholder 2"/>
          <p:cNvSpPr>
            <a:spLocks noGrp="1"/>
          </p:cNvSpPr>
          <p:nvPr>
            <p:ph idx="1"/>
          </p:nvPr>
        </p:nvSpPr>
        <p:spPr>
          <a:xfrm>
            <a:off x="152400" y="1295400"/>
            <a:ext cx="8839200" cy="5105400"/>
          </a:xfrm>
        </p:spPr>
        <p:txBody>
          <a:bodyPr>
            <a:normAutofit fontScale="77500" lnSpcReduction="20000"/>
          </a:bodyPr>
          <a:lstStyle/>
          <a:p>
            <a:r>
              <a:rPr lang="en-US" dirty="0" smtClean="0"/>
              <a:t>Noise can get added over the communication channel due to co-channel interference.</a:t>
            </a:r>
          </a:p>
          <a:p>
            <a:r>
              <a:rPr lang="en-US" dirty="0" smtClean="0"/>
              <a:t>Noise can also get generated at the receiver itself like ( </a:t>
            </a:r>
            <a:r>
              <a:rPr lang="en-US" dirty="0" err="1" smtClean="0"/>
              <a:t>a.k.a</a:t>
            </a:r>
            <a:r>
              <a:rPr lang="en-US" dirty="0" smtClean="0"/>
              <a:t> additive noise)		</a:t>
            </a:r>
            <a:endParaRPr lang="en-US" dirty="0" smtClean="0"/>
          </a:p>
          <a:p>
            <a:pPr lvl="1">
              <a:buNone/>
            </a:pPr>
            <a:r>
              <a:rPr lang="en-US" sz="2800" b="1" dirty="0" smtClean="0">
                <a:solidFill>
                  <a:srgbClr val="FFC000"/>
                </a:solidFill>
              </a:rPr>
              <a:t> </a:t>
            </a:r>
            <a:r>
              <a:rPr lang="en-US" sz="2800" b="1" dirty="0" smtClean="0">
                <a:solidFill>
                  <a:srgbClr val="FFC000"/>
                </a:solidFill>
              </a:rPr>
              <a:t>       </a:t>
            </a:r>
            <a:r>
              <a:rPr lang="en-US" sz="2800" b="1" dirty="0" smtClean="0">
                <a:solidFill>
                  <a:srgbClr val="FFC000"/>
                </a:solidFill>
              </a:rPr>
              <a:t>Shot </a:t>
            </a:r>
            <a:r>
              <a:rPr lang="en-US" sz="2800" b="1" dirty="0">
                <a:solidFill>
                  <a:srgbClr val="FFC000"/>
                </a:solidFill>
              </a:rPr>
              <a:t>Noise</a:t>
            </a:r>
            <a:r>
              <a:rPr lang="en-US" sz="2800" b="1" dirty="0" smtClean="0">
                <a:solidFill>
                  <a:srgbClr val="FFC000"/>
                </a:solidFill>
              </a:rPr>
              <a:t>: </a:t>
            </a:r>
            <a:r>
              <a:rPr lang="en-US" sz="2800" dirty="0" smtClean="0"/>
              <a:t>generated </a:t>
            </a:r>
            <a:r>
              <a:rPr lang="en-US" sz="2800" dirty="0" smtClean="0"/>
              <a:t>by individual electrons </a:t>
            </a:r>
            <a:r>
              <a:rPr lang="en-US" sz="2800" dirty="0" smtClean="0"/>
              <a:t>as </a:t>
            </a:r>
            <a:r>
              <a:rPr lang="en-US" sz="2800" dirty="0" smtClean="0"/>
              <a:t>they travel </a:t>
            </a:r>
            <a:r>
              <a:rPr lang="en-US" sz="2800" dirty="0" smtClean="0"/>
              <a:t>		 through </a:t>
            </a:r>
            <a:r>
              <a:rPr lang="en-US" sz="2800" dirty="0" smtClean="0"/>
              <a:t>a conducting substance. </a:t>
            </a:r>
            <a:r>
              <a:rPr lang="en-US" sz="2800" dirty="0" smtClean="0"/>
              <a:t>It’s </a:t>
            </a:r>
            <a:r>
              <a:rPr lang="en-US" sz="2800" dirty="0" smtClean="0"/>
              <a:t>proportional to </a:t>
            </a:r>
            <a:r>
              <a:rPr lang="en-US" sz="2800" dirty="0" smtClean="0"/>
              <a:t> 		 	 the </a:t>
            </a:r>
            <a:r>
              <a:rPr lang="en-US" sz="2800" dirty="0" smtClean="0"/>
              <a:t>amount </a:t>
            </a:r>
            <a:r>
              <a:rPr lang="en-US" sz="2800" dirty="0" smtClean="0"/>
              <a:t>of electric</a:t>
            </a:r>
            <a:r>
              <a:rPr lang="en-US" sz="2800" dirty="0" smtClean="0"/>
              <a:t> </a:t>
            </a:r>
            <a:r>
              <a:rPr lang="en-US" sz="2800" i="1" dirty="0" smtClean="0"/>
              <a:t>current</a:t>
            </a:r>
            <a:r>
              <a:rPr lang="en-US" sz="2800" dirty="0" smtClean="0"/>
              <a:t> </a:t>
            </a:r>
            <a:r>
              <a:rPr lang="en-US" sz="2800" dirty="0" smtClean="0"/>
              <a:t>flowing </a:t>
            </a:r>
            <a:r>
              <a:rPr lang="en-US" sz="2800" dirty="0" smtClean="0"/>
              <a:t>through </a:t>
            </a:r>
            <a:r>
              <a:rPr lang="en-US" sz="2800" dirty="0" smtClean="0"/>
              <a:t>the  		 	 conductor.</a:t>
            </a:r>
            <a:endParaRPr lang="en-US" b="1" dirty="0">
              <a:solidFill>
                <a:srgbClr val="FFC000"/>
              </a:solidFill>
            </a:endParaRPr>
          </a:p>
          <a:p>
            <a:pPr lvl="1">
              <a:buNone/>
            </a:pPr>
            <a:r>
              <a:rPr lang="en-US" sz="3200" b="1" dirty="0" smtClean="0">
                <a:solidFill>
                  <a:srgbClr val="FFC000"/>
                </a:solidFill>
              </a:rPr>
              <a:t> </a:t>
            </a:r>
            <a:r>
              <a:rPr lang="en-US" sz="3200" b="1" dirty="0" smtClean="0">
                <a:solidFill>
                  <a:srgbClr val="FFC000"/>
                </a:solidFill>
              </a:rPr>
              <a:t>		 </a:t>
            </a:r>
            <a:r>
              <a:rPr lang="en-US" b="1" dirty="0" smtClean="0">
                <a:solidFill>
                  <a:srgbClr val="FFC000"/>
                </a:solidFill>
              </a:rPr>
              <a:t>Thermal </a:t>
            </a:r>
            <a:r>
              <a:rPr lang="en-US" b="1" dirty="0">
                <a:solidFill>
                  <a:srgbClr val="FFC000"/>
                </a:solidFill>
              </a:rPr>
              <a:t>Noise</a:t>
            </a:r>
            <a:r>
              <a:rPr lang="en-US" b="1" dirty="0" smtClean="0">
                <a:solidFill>
                  <a:srgbClr val="FFC000"/>
                </a:solidFill>
              </a:rPr>
              <a:t>: </a:t>
            </a:r>
            <a:r>
              <a:rPr lang="en-US" dirty="0" smtClean="0"/>
              <a:t> caused by the random motion of electrons </a:t>
            </a:r>
            <a:r>
              <a:rPr lang="en-US" dirty="0" smtClean="0"/>
              <a:t>which 	  is directly proportional to </a:t>
            </a:r>
            <a:r>
              <a:rPr lang="en-US" dirty="0" smtClean="0"/>
              <a:t>thermal </a:t>
            </a:r>
            <a:r>
              <a:rPr lang="en-US" dirty="0" smtClean="0"/>
              <a:t>energy / conductor 	  		  </a:t>
            </a:r>
            <a:r>
              <a:rPr lang="en-US" i="1" dirty="0" smtClean="0"/>
              <a:t>temperature</a:t>
            </a:r>
            <a:r>
              <a:rPr lang="en-US" dirty="0" smtClean="0"/>
              <a:t>. </a:t>
            </a:r>
            <a:endParaRPr lang="en-US" b="1" dirty="0">
              <a:solidFill>
                <a:srgbClr val="FFC000"/>
              </a:solidFill>
            </a:endParaRPr>
          </a:p>
          <a:p>
            <a:r>
              <a:rPr lang="en-US" dirty="0" smtClean="0"/>
              <a:t>Other sources of noise can be disturbances added from the background environment of the transmitter / speaker. These may be sounds of wind, keyboard typing, people, birds &amp; animals, traffic, industrial machinery, restaurant etc.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C000"/>
                </a:solidFill>
              </a:rPr>
              <a:t>Objective of Speech Enhancement Algorithms</a:t>
            </a:r>
            <a:endParaRPr lang="en-US" b="1" dirty="0">
              <a:solidFill>
                <a:srgbClr val="FFC000"/>
              </a:solidFill>
            </a:endParaRPr>
          </a:p>
        </p:txBody>
      </p:sp>
      <p:sp>
        <p:nvSpPr>
          <p:cNvPr id="3" name="Content Placeholder 2"/>
          <p:cNvSpPr>
            <a:spLocks noGrp="1"/>
          </p:cNvSpPr>
          <p:nvPr>
            <p:ph idx="1"/>
          </p:nvPr>
        </p:nvSpPr>
        <p:spPr/>
        <p:txBody>
          <a:bodyPr>
            <a:normAutofit fontScale="92500"/>
          </a:bodyPr>
          <a:lstStyle/>
          <a:p>
            <a:r>
              <a:rPr lang="en-US" dirty="0"/>
              <a:t>speech enhancement algorithms a</a:t>
            </a:r>
            <a:r>
              <a:rPr lang="en-US" dirty="0" smtClean="0"/>
              <a:t>im </a:t>
            </a:r>
            <a:r>
              <a:rPr lang="en-US" dirty="0"/>
              <a:t>to suppress the </a:t>
            </a:r>
            <a:r>
              <a:rPr lang="en-US" dirty="0" smtClean="0"/>
              <a:t>noise without </a:t>
            </a:r>
            <a:r>
              <a:rPr lang="en-US" dirty="0"/>
              <a:t>introducing any perceptible distortion in the </a:t>
            </a:r>
            <a:r>
              <a:rPr lang="en-US" dirty="0" smtClean="0"/>
              <a:t>signal.</a:t>
            </a:r>
          </a:p>
          <a:p>
            <a:r>
              <a:rPr lang="en-US" dirty="0" smtClean="0"/>
              <a:t>Performance depends upon the number of microphones available at the receiver. Typically, the larger the number of microphones, the easier the speech enhancement task becomes. For Adaptive cancellation at least one microphone is required near the noise source.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rPr>
              <a:t>Applications..</a:t>
            </a:r>
            <a:endParaRPr lang="en-US" b="1" dirty="0">
              <a:solidFill>
                <a:srgbClr val="FFC000"/>
              </a:solidFill>
            </a:endParaRPr>
          </a:p>
        </p:txBody>
      </p:sp>
      <p:sp>
        <p:nvSpPr>
          <p:cNvPr id="3" name="Content Placeholder 2"/>
          <p:cNvSpPr>
            <a:spLocks noGrp="1"/>
          </p:cNvSpPr>
          <p:nvPr>
            <p:ph idx="1"/>
          </p:nvPr>
        </p:nvSpPr>
        <p:spPr/>
        <p:txBody>
          <a:bodyPr>
            <a:normAutofit fontScale="92500" lnSpcReduction="10000"/>
          </a:bodyPr>
          <a:lstStyle/>
          <a:p>
            <a:r>
              <a:rPr lang="en-US" sz="3500" dirty="0" smtClean="0">
                <a:solidFill>
                  <a:srgbClr val="FFFF00"/>
                </a:solidFill>
              </a:rPr>
              <a:t>Noise cancellation algorithms are used in following applications</a:t>
            </a:r>
            <a:r>
              <a:rPr lang="en-US" dirty="0" smtClean="0">
                <a:solidFill>
                  <a:srgbClr val="FFFF00"/>
                </a:solidFill>
              </a:rPr>
              <a:t>:</a:t>
            </a:r>
          </a:p>
          <a:p>
            <a:r>
              <a:rPr lang="en-US" dirty="0" smtClean="0">
                <a:hlinkClick r:id="rId2" tooltip="Mobile phone"/>
              </a:rPr>
              <a:t>mobile phones</a:t>
            </a:r>
            <a:r>
              <a:rPr lang="en-US" dirty="0"/>
              <a:t> </a:t>
            </a:r>
            <a:endParaRPr lang="en-US" dirty="0" smtClean="0"/>
          </a:p>
          <a:p>
            <a:r>
              <a:rPr lang="en-US" dirty="0" smtClean="0">
                <a:hlinkClick r:id="rId3" tooltip="VoIP"/>
              </a:rPr>
              <a:t>VoIP</a:t>
            </a:r>
            <a:endParaRPr lang="en-US" dirty="0" smtClean="0"/>
          </a:p>
          <a:p>
            <a:r>
              <a:rPr lang="en-US" dirty="0" smtClean="0">
                <a:hlinkClick r:id="rId4" tooltip="Teleconference"/>
              </a:rPr>
              <a:t>teleconferencing systems</a:t>
            </a:r>
            <a:endParaRPr lang="en-US" dirty="0" smtClean="0"/>
          </a:p>
          <a:p>
            <a:r>
              <a:rPr lang="en-US" dirty="0" smtClean="0">
                <a:hlinkClick r:id="rId5" tooltip="Speech recognition"/>
              </a:rPr>
              <a:t>speech recognition</a:t>
            </a:r>
            <a:endParaRPr lang="en-US" dirty="0" smtClean="0"/>
          </a:p>
          <a:p>
            <a:r>
              <a:rPr lang="en-US" dirty="0" smtClean="0">
                <a:hlinkClick r:id="rId6" tooltip="Hearing aids"/>
              </a:rPr>
              <a:t>hearing </a:t>
            </a:r>
            <a:r>
              <a:rPr lang="en-US" dirty="0">
                <a:hlinkClick r:id="rId6" tooltip="Hearing aids"/>
              </a:rPr>
              <a:t>aids</a:t>
            </a:r>
            <a:r>
              <a:rPr lang="en-US" dirty="0"/>
              <a:t> </a:t>
            </a:r>
          </a:p>
          <a:p>
            <a:r>
              <a:rPr lang="en-US" dirty="0">
                <a:hlinkClick r:id="rId6" tooltip="Hearing aids"/>
              </a:rPr>
              <a:t>Air to Ground communication between ATC and Pilot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2011362"/>
          </a:xfrm>
        </p:spPr>
        <p:txBody>
          <a:bodyPr>
            <a:normAutofit fontScale="90000"/>
          </a:bodyPr>
          <a:lstStyle/>
          <a:p>
            <a:r>
              <a:rPr lang="en-US" sz="5400" dirty="0" smtClean="0">
                <a:solidFill>
                  <a:srgbClr val="FFC000"/>
                </a:solidFill>
              </a:rPr>
              <a:t>Noise characteristics</a:t>
            </a:r>
            <a:br>
              <a:rPr lang="en-US" sz="5400" dirty="0" smtClean="0">
                <a:solidFill>
                  <a:srgbClr val="FFC000"/>
                </a:solidFill>
              </a:rPr>
            </a:br>
            <a:r>
              <a:rPr lang="en-US" sz="3100" dirty="0" smtClean="0"/>
              <a:t>Can be classified into following parameters..</a:t>
            </a:r>
            <a:r>
              <a:rPr lang="en-US" sz="5400" dirty="0" smtClean="0"/>
              <a:t/>
            </a:r>
            <a:br>
              <a:rPr lang="en-US" sz="5400" dirty="0" smtClean="0"/>
            </a:br>
            <a:endParaRPr lang="en-US" sz="5400" dirty="0">
              <a:solidFill>
                <a:srgbClr val="FFC000"/>
              </a:solidFill>
            </a:endParaRPr>
          </a:p>
        </p:txBody>
      </p:sp>
      <p:pic>
        <p:nvPicPr>
          <p:cNvPr id="2051" name="Picture 3"/>
          <p:cNvPicPr>
            <a:picLocks noGrp="1" noChangeAspect="1" noChangeArrowheads="1"/>
          </p:cNvPicPr>
          <p:nvPr>
            <p:ph idx="1"/>
          </p:nvPr>
        </p:nvPicPr>
        <p:blipFill>
          <a:blip r:embed="rId2" cstate="print"/>
          <a:srcRect/>
          <a:stretch>
            <a:fillRect/>
          </a:stretch>
        </p:blipFill>
        <p:spPr bwMode="auto">
          <a:xfrm>
            <a:off x="1752600" y="2438400"/>
            <a:ext cx="4847785" cy="241225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C000"/>
                </a:solidFill>
              </a:rPr>
              <a:t>Spectrogram of different noise sources</a:t>
            </a:r>
            <a:r>
              <a:rPr lang="en-US" dirty="0" smtClean="0"/>
              <a:t> </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52400" y="2362200"/>
            <a:ext cx="8809004" cy="37338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C000"/>
                </a:solidFill>
              </a:rPr>
              <a:t>What is an adaptive algorithm ?</a:t>
            </a:r>
            <a:endParaRPr lang="en-US" sz="4800" dirty="0">
              <a:solidFill>
                <a:srgbClr val="FFC000"/>
              </a:solidFill>
            </a:endParaRPr>
          </a:p>
        </p:txBody>
      </p:sp>
      <p:sp>
        <p:nvSpPr>
          <p:cNvPr id="3" name="Content Placeholder 2"/>
          <p:cNvSpPr>
            <a:spLocks noGrp="1"/>
          </p:cNvSpPr>
          <p:nvPr>
            <p:ph idx="1"/>
          </p:nvPr>
        </p:nvSpPr>
        <p:spPr>
          <a:xfrm>
            <a:off x="457200" y="1143000"/>
            <a:ext cx="8382000" cy="4983163"/>
          </a:xfrm>
        </p:spPr>
        <p:txBody>
          <a:bodyPr>
            <a:normAutofit fontScale="77500" lnSpcReduction="20000"/>
          </a:bodyPr>
          <a:lstStyle/>
          <a:p>
            <a:r>
              <a:rPr lang="en-US" dirty="0" smtClean="0"/>
              <a:t>“Adaptive” because the algorithms don’t require a priori knowledge of the signal or noise characteristics.</a:t>
            </a:r>
          </a:p>
          <a:p>
            <a:r>
              <a:rPr lang="en-US" dirty="0" smtClean="0"/>
              <a:t>Adaptive noise cancellation algorithms require two or more </a:t>
            </a:r>
          </a:p>
          <a:p>
            <a:r>
              <a:rPr lang="en-US" dirty="0" smtClean="0"/>
              <a:t>microphones. One to capture “</a:t>
            </a:r>
            <a:r>
              <a:rPr lang="en-US" dirty="0" smtClean="0">
                <a:solidFill>
                  <a:srgbClr val="FFC000"/>
                </a:solidFill>
              </a:rPr>
              <a:t>speech + noise</a:t>
            </a:r>
            <a:r>
              <a:rPr lang="en-US" dirty="0" smtClean="0"/>
              <a:t>” signal while the other to capture the “</a:t>
            </a:r>
            <a:r>
              <a:rPr lang="en-US" dirty="0" smtClean="0">
                <a:solidFill>
                  <a:srgbClr val="FFC000"/>
                </a:solidFill>
              </a:rPr>
              <a:t>noise signal</a:t>
            </a:r>
            <a:r>
              <a:rPr lang="en-US" dirty="0" smtClean="0"/>
              <a:t>” alone. Generally, the former micro phone is at the top of the handset while the later is at the bottom of the handset.</a:t>
            </a:r>
          </a:p>
          <a:p>
            <a:r>
              <a:rPr lang="en-US" dirty="0"/>
              <a:t>T</a:t>
            </a:r>
            <a:r>
              <a:rPr lang="en-US" dirty="0" smtClean="0"/>
              <a:t>he microphones need to be separated in order to prevent the speech being included in the noise reference.</a:t>
            </a:r>
          </a:p>
          <a:p>
            <a:r>
              <a:rPr lang="en-US" dirty="0" smtClean="0"/>
              <a:t>Using the two microphone inputs, coefficients of an adaptive </a:t>
            </a:r>
          </a:p>
          <a:p>
            <a:r>
              <a:rPr lang="en-US" dirty="0"/>
              <a:t>f</a:t>
            </a:r>
            <a:r>
              <a:rPr lang="en-US" dirty="0" smtClean="0"/>
              <a:t>ilter are adaptively adjusted to remove the noise from the noisy signal. This is achieved by passing the “noise reference” input through the adaptive filter.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732</TotalTime>
  <Words>852</Words>
  <Application>Microsoft Office PowerPoint</Application>
  <PresentationFormat>On-screen Show (4:3)</PresentationFormat>
  <Paragraphs>101</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Speech Enhancement through Noise Reduction</vt:lpstr>
      <vt:lpstr>What is Speech Enhancement?</vt:lpstr>
      <vt:lpstr>Noise </vt:lpstr>
      <vt:lpstr>Noise Sources</vt:lpstr>
      <vt:lpstr>Objective of Speech Enhancement Algorithms</vt:lpstr>
      <vt:lpstr>Applications..</vt:lpstr>
      <vt:lpstr>Noise characteristics Can be classified into following parameters.. </vt:lpstr>
      <vt:lpstr>Spectrogram of different noise sources </vt:lpstr>
      <vt:lpstr>What is an adaptive algorithm ?</vt:lpstr>
      <vt:lpstr>Generic Logic diagram</vt:lpstr>
      <vt:lpstr>Basic Working principle</vt:lpstr>
      <vt:lpstr>Implementations…</vt:lpstr>
      <vt:lpstr>Working Principle.. </vt:lpstr>
      <vt:lpstr>Slide 14</vt:lpstr>
      <vt:lpstr>Working Principle.. </vt:lpstr>
      <vt:lpstr>NLMS contd..</vt:lpstr>
      <vt:lpstr>      Working Principle..  RLS (Recursive Least Square) </vt:lpstr>
      <vt:lpstr>Working Principle..</vt:lpstr>
      <vt:lpstr>Results..</vt:lpstr>
      <vt:lpstr>Comparison between LMS, NLMS and RLS for input SNR = 15 dB</vt:lpstr>
      <vt:lpstr>Comparison between LMS, NLMS and RLS for input SNR = 10 dB</vt:lpstr>
      <vt:lpstr>Comparison between LMS, NLMS and RLS for input SNR = 5 dB</vt:lpstr>
      <vt:lpstr>Comparison between LMS, NLMS and RLS for input SNR = 0 dB</vt:lpstr>
      <vt:lpstr>Performance Comparison</vt:lpstr>
      <vt:lpstr>GUI</vt:lpstr>
      <vt:lpstr>Limitations, Assumptions and Future work !!</vt:lpstr>
      <vt:lpstr>Conclusion…</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Speech Enhancement through Noise Reduction</dc:title>
  <dc:creator>sony</dc:creator>
  <cp:lastModifiedBy>sony</cp:lastModifiedBy>
  <cp:revision>9</cp:revision>
  <dcterms:created xsi:type="dcterms:W3CDTF">2014-04-21T18:27:32Z</dcterms:created>
  <dcterms:modified xsi:type="dcterms:W3CDTF">2014-04-22T06:45:35Z</dcterms:modified>
</cp:coreProperties>
</file>