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81" r:id="rId4"/>
    <p:sldId id="259" r:id="rId5"/>
    <p:sldId id="262" r:id="rId6"/>
    <p:sldId id="263" r:id="rId7"/>
    <p:sldId id="257" r:id="rId8"/>
    <p:sldId id="261" r:id="rId9"/>
    <p:sldId id="267" r:id="rId10"/>
    <p:sldId id="268" r:id="rId11"/>
    <p:sldId id="264" r:id="rId12"/>
    <p:sldId id="265" r:id="rId13"/>
    <p:sldId id="266" r:id="rId14"/>
    <p:sldId id="260" r:id="rId15"/>
    <p:sldId id="269" r:id="rId16"/>
    <p:sldId id="270" r:id="rId17"/>
    <p:sldId id="271" r:id="rId18"/>
    <p:sldId id="272" r:id="rId19"/>
    <p:sldId id="274" r:id="rId20"/>
    <p:sldId id="286" r:id="rId21"/>
    <p:sldId id="275" r:id="rId22"/>
    <p:sldId id="276" r:id="rId23"/>
    <p:sldId id="277" r:id="rId24"/>
    <p:sldId id="278" r:id="rId25"/>
    <p:sldId id="279" r:id="rId26"/>
    <p:sldId id="280" r:id="rId27"/>
    <p:sldId id="287" r:id="rId28"/>
    <p:sldId id="282" r:id="rId29"/>
    <p:sldId id="285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224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D7083-91B5-4FE6-9F86-CD84FBF1589A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A02BA-CE5C-4115-8DC2-4B214C9EE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43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PJ_ClASS_TESTTONE_E02_Experiment_1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PJ_CLASS_PITCHER_E03_Experiment_1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PJ_CLASS_PITCHER_E03_Experiment_1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PJ_CLASS_PITCHER_E03_Experiment_2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PJ_CLASS_PITCHER_E03_Experiment_2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PJ_CLASS_PITCHER_E03_Experiment_2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PJ_CLASS_PITCHER_E03_Experiment_2_morepoints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PJ_CLASS_PITCHER_E03_Experiment_3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PJ_CLASS_PITCHER_E03_Experiment_3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PJ_CLASS_PITCHER_E03_Experiment_3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PJ_CLASS_PITCHER_E03_Experiment_4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PJ_ClASS_TESTTONE_E02_Experiment_1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PJ_CLASS_PITCHER_E03_Experiment_4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PJ_CLASS_PITCHER_E03_Experiment_4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PJ_CLASS_PITCHER_E03_Experiment_4_morepoint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PJ_ClASS_TESTTONE_E02_Experiment_2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PJ_ClASS_TESTTONE_E02_Experiment_2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PJ_ClASS_TESTTONE_E02_Experiment_2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PJ_ClASS_TESTTONE_E02_Experiment_2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PJ_ClASS_TESTTONE_E02_Experiment_3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PJ_ClASS_TESTTONE_E02_Experiment_3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PJ_CLASS_PITCHER_E03_Experiment_1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02BA-CE5C-4115-8DC2-4B214C9EEAA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1ECE-6748-443F-B484-CDF12A7BE65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97E0-4A94-4818-B10B-905FCECB0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1ECE-6748-443F-B484-CDF12A7BE65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97E0-4A94-4818-B10B-905FCECB0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1ECE-6748-443F-B484-CDF12A7BE65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97E0-4A94-4818-B10B-905FCECB0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1ECE-6748-443F-B484-CDF12A7BE65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97E0-4A94-4818-B10B-905FCECB0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1ECE-6748-443F-B484-CDF12A7BE65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97E0-4A94-4818-B10B-905FCECB0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1ECE-6748-443F-B484-CDF12A7BE65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97E0-4A94-4818-B10B-905FCECB0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1ECE-6748-443F-B484-CDF12A7BE65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97E0-4A94-4818-B10B-905FCECB0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1ECE-6748-443F-B484-CDF12A7BE65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97E0-4A94-4818-B10B-905FCECB0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1ECE-6748-443F-B484-CDF12A7BE65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97E0-4A94-4818-B10B-905FCECB0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1ECE-6748-443F-B484-CDF12A7BE65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97E0-4A94-4818-B10B-905FCECB0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1ECE-6748-443F-B484-CDF12A7BE65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97E0-4A94-4818-B10B-905FCECB0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51ECE-6748-443F-B484-CDF12A7BE65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697E0-4A94-4818-B10B-905FCECB0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3.wav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9.xml"/><Relationship Id="rId7" Type="http://schemas.microsoft.com/office/2007/relationships/media" Target="../media/media4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microsoft.com/office/2007/relationships/media" Target="../media/media6.wav"/><Relationship Id="rId4" Type="http://schemas.openxmlformats.org/officeDocument/2006/relationships/image" Target="../media/image10.emf"/><Relationship Id="rId9" Type="http://schemas.microsoft.com/office/2007/relationships/media" Target="../media/media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2.xml"/><Relationship Id="rId7" Type="http://schemas.microsoft.com/office/2007/relationships/media" Target="../media/media7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6.xml"/><Relationship Id="rId7" Type="http://schemas.microsoft.com/office/2007/relationships/media" Target="../media/media4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emf"/><Relationship Id="rId5" Type="http://schemas.openxmlformats.org/officeDocument/2006/relationships/image" Target="../media/image24.emf"/><Relationship Id="rId10" Type="http://schemas.microsoft.com/office/2007/relationships/media" Target="../media/media9.wav"/><Relationship Id="rId4" Type="http://schemas.openxmlformats.org/officeDocument/2006/relationships/image" Target="../media/image23.emf"/><Relationship Id="rId9" Type="http://schemas.microsoft.com/office/2007/relationships/media" Target="../media/media8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9.xml"/><Relationship Id="rId7" Type="http://schemas.microsoft.com/office/2007/relationships/media" Target="../media/media4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8.emf"/><Relationship Id="rId5" Type="http://schemas.openxmlformats.org/officeDocument/2006/relationships/image" Target="../media/image11.emf"/><Relationship Id="rId10" Type="http://schemas.microsoft.com/office/2007/relationships/media" Target="../media/media11.wav"/><Relationship Id="rId4" Type="http://schemas.openxmlformats.org/officeDocument/2006/relationships/image" Target="../media/image24.emf"/><Relationship Id="rId9" Type="http://schemas.microsoft.com/office/2007/relationships/media" Target="../media/media10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1.wav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2.wav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Investigation of Pitch Detection Characteristics from Different Audio Context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EECS09\Desktop\PJG\f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1855787"/>
            <a:ext cx="4699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1265237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440Hz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562100" y="1912937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0" y="3627437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24400" y="3932237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3930649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2800" y="339883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443.3253 Hz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837237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Synthesized tone of 440 Hz. We add in some amplitude modulation and frequency modulation to each sonic partials to add in the complexities.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 index = 0.5, maximum frequency deviation  = 10 Hz at f1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Synthesized Notes of Different Complexity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1037"/>
            <a:ext cx="8229600" cy="71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Synthesized tone </a:t>
            </a:r>
            <a:r>
              <a:rPr lang="en-US" dirty="0"/>
              <a:t>of 440 Hz. We </a:t>
            </a:r>
            <a:r>
              <a:rPr lang="en-US" dirty="0" smtClean="0"/>
              <a:t>add </a:t>
            </a:r>
            <a:r>
              <a:rPr lang="en-US" dirty="0"/>
              <a:t>in some amplitude modulation and frequency modulation to each sonic </a:t>
            </a:r>
            <a:r>
              <a:rPr lang="en-US" dirty="0" smtClean="0"/>
              <a:t>partials to add in the complexities.</a:t>
            </a:r>
          </a:p>
          <a:p>
            <a:r>
              <a:rPr lang="en-US" dirty="0" smtClean="0"/>
              <a:t>AM index = 0.5, maximum frequency deviation  = 40 Hz at f1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189037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440Hz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562100" y="1836737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0" y="3551237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24400" y="3856037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3854449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2800" y="332263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449.7704 Hz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22437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Synthesized Notes of Different Complexity</a:t>
            </a:r>
            <a:endParaRPr lang="en-US" sz="3200" dirty="0"/>
          </a:p>
        </p:txBody>
      </p:sp>
      <p:pic>
        <p:nvPicPr>
          <p:cNvPr id="2" name="testtone_440Hz_AM_FM40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81600" y="19050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189037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440Hz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562100" y="1836737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0" y="3551237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24400" y="3856037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3854449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2800" y="332263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449.7704 Hz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761037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Synthesized tone of 440 Hz. We add in some amplitude modulation and frequency modulation to each sonic partials to add in the complexities.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 index = 0.5, maximum frequency deviation  = 40 Hz at f1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1722437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Synthesized Notes of Different Complexity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Part 3: Pitch Detection Performance on Real Musical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553290"/>
            <a:ext cx="3810000" cy="28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Another Music Note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990600"/>
            <a:ext cx="355673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6200" y="4172505"/>
            <a:ext cx="3581400" cy="26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0" y="37338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171700" y="3314700"/>
            <a:ext cx="457200" cy="3810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247900" y="4076700"/>
            <a:ext cx="457200" cy="3810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6600" y="3886200"/>
            <a:ext cx="5334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14800" y="15240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24200" y="1828800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10200" y="1827212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62600" y="1143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 note f0</a:t>
            </a:r>
          </a:p>
          <a:p>
            <a:r>
              <a:rPr lang="en-US" dirty="0" smtClean="0"/>
              <a:t>596.90 Hz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86600" y="35052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05600" y="3810000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82000" y="3808412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34200" y="2819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 f0</a:t>
            </a:r>
          </a:p>
          <a:p>
            <a:r>
              <a:rPr lang="en-US" dirty="0" smtClean="0"/>
              <a:t> 1034.02Hz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114800" y="58674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24200" y="6172200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10200" y="6170612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15000" y="5486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 note f0</a:t>
            </a:r>
          </a:p>
          <a:p>
            <a:r>
              <a:rPr lang="en-US" dirty="0" smtClean="0"/>
              <a:t>1040.83 Hz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" y="762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 note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3897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 note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67400" y="236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191500" y="31242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Wrong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3581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SNR = 3.5dB</a:t>
            </a:r>
            <a:endParaRPr lang="en-US" dirty="0"/>
          </a:p>
        </p:txBody>
      </p:sp>
      <p:pic>
        <p:nvPicPr>
          <p:cNvPr id="3" name="vibrate1_example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24200" y="914400"/>
            <a:ext cx="812800" cy="812800"/>
          </a:xfrm>
          <a:prstGeom prst="rect">
            <a:avLst/>
          </a:prstGeom>
        </p:spPr>
      </p:pic>
      <p:pic>
        <p:nvPicPr>
          <p:cNvPr id="4" name="pvn410.2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00400" y="5257800"/>
            <a:ext cx="812800" cy="812800"/>
          </a:xfrm>
          <a:prstGeom prst="rect">
            <a:avLst/>
          </a:prstGeom>
        </p:spPr>
      </p:pic>
      <p:pic>
        <p:nvPicPr>
          <p:cNvPr id="5" name="interference_exp_1_combine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43800" y="2057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0690"/>
            <a:ext cx="3810000" cy="28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Another Music Note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810000" y="17526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29000" y="2057400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05400" y="2055812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57600" y="106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 f0</a:t>
            </a:r>
          </a:p>
          <a:p>
            <a:r>
              <a:rPr lang="en-US" dirty="0" smtClean="0"/>
              <a:t> 1034.02Hz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590800" y="60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14900" y="13716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Wrong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3581400"/>
            <a:ext cx="4419599" cy="331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2604" y="2514600"/>
            <a:ext cx="579239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0690"/>
            <a:ext cx="3810000" cy="28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Another Music Note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810000" y="17526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29000" y="2057400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05400" y="2055812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57600" y="106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 f0</a:t>
            </a:r>
          </a:p>
          <a:p>
            <a:r>
              <a:rPr lang="en-US" dirty="0" smtClean="0"/>
              <a:t> 1034.02Hz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590800" y="60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14900" y="13716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Wrong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3581400"/>
            <a:ext cx="426808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5399" y="2514600"/>
            <a:ext cx="5807327" cy="435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2148" y="2652712"/>
            <a:ext cx="3880652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6010" y="914400"/>
            <a:ext cx="367741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Another Music Note</a:t>
            </a:r>
            <a:endParaRPr 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6200" y="4172505"/>
            <a:ext cx="3581400" cy="26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0" y="37338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171700" y="3314700"/>
            <a:ext cx="457200" cy="3810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247900" y="4076700"/>
            <a:ext cx="457200" cy="3810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6600" y="3886200"/>
            <a:ext cx="5334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14800" y="15240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24200" y="1828800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10200" y="1827212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62600" y="1143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 note f0</a:t>
            </a:r>
          </a:p>
          <a:p>
            <a:r>
              <a:rPr lang="en-US" dirty="0" smtClean="0"/>
              <a:t>596.90 Hz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86600" y="35052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05600" y="3810000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82000" y="3808412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34200" y="2819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 f0</a:t>
            </a:r>
          </a:p>
          <a:p>
            <a:r>
              <a:rPr lang="en-US" dirty="0" smtClean="0"/>
              <a:t> 596.47 Hz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114800" y="58674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24200" y="6172200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10200" y="6170612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15000" y="5486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 note f0</a:t>
            </a:r>
          </a:p>
          <a:p>
            <a:r>
              <a:rPr lang="en-US" dirty="0" smtClean="0"/>
              <a:t>1040.83 Hz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" y="762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 note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3897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 note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67400" y="236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191500" y="31242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Right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3581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SNR = 8.61 dB</a:t>
            </a:r>
            <a:endParaRPr lang="en-US" dirty="0"/>
          </a:p>
        </p:txBody>
      </p:sp>
      <p:pic>
        <p:nvPicPr>
          <p:cNvPr id="3" name="interference_exp_2_combine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43800" y="2057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Another Music Note</a:t>
            </a:r>
            <a:endParaRPr lang="en-US" sz="3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3880652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804452" y="1843088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23452" y="2147888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99852" y="21463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2052" y="115728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 f0</a:t>
            </a:r>
          </a:p>
          <a:p>
            <a:r>
              <a:rPr lang="en-US" dirty="0" smtClean="0"/>
              <a:t> 596.47 Hz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85252" y="70008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09352" y="1462088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Right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3733800"/>
            <a:ext cx="4084637" cy="306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514600"/>
            <a:ext cx="589401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Another Music Note</a:t>
            </a:r>
            <a:endParaRPr lang="en-US" sz="3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3880652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804452" y="1843088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23452" y="2147888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99852" y="21463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2052" y="115728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 f0</a:t>
            </a:r>
          </a:p>
          <a:p>
            <a:r>
              <a:rPr lang="en-US" dirty="0" smtClean="0"/>
              <a:t> 596.47 Hz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85252" y="70008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09352" y="1462088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Right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96321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648835"/>
            <a:ext cx="5715000" cy="42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 1: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Another Music Note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1581942"/>
            <a:ext cx="5105399" cy="38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7525" y="1600200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576512"/>
            <a:ext cx="398227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4115367"/>
            <a:ext cx="3657599" cy="274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Noise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6200" y="990600"/>
            <a:ext cx="355673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0" y="37338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171700" y="3314700"/>
            <a:ext cx="457200" cy="3810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247900" y="4076700"/>
            <a:ext cx="457200" cy="3810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6600" y="3886200"/>
            <a:ext cx="5334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14800" y="15240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24200" y="1828800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10200" y="1827212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62600" y="1143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 note f0</a:t>
            </a:r>
          </a:p>
          <a:p>
            <a:r>
              <a:rPr lang="en-US" dirty="0" smtClean="0"/>
              <a:t>596.90 Hz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86600" y="35052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05600" y="3810000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82000" y="3808412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34200" y="2819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 f0</a:t>
            </a:r>
          </a:p>
          <a:p>
            <a:r>
              <a:rPr lang="en-US" dirty="0" smtClean="0"/>
              <a:t> 596.65Hz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" y="762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 note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3897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86400" y="541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191500" y="31242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Right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3581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SNR = 3.29 dB</a:t>
            </a:r>
            <a:endParaRPr lang="en-US" dirty="0"/>
          </a:p>
        </p:txBody>
      </p:sp>
      <p:pic>
        <p:nvPicPr>
          <p:cNvPr id="3" name="vibrate1_example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00400" y="914400"/>
            <a:ext cx="812800" cy="812800"/>
          </a:xfrm>
          <a:prstGeom prst="rect">
            <a:avLst/>
          </a:prstGeom>
        </p:spPr>
      </p:pic>
      <p:pic>
        <p:nvPicPr>
          <p:cNvPr id="4" name="interference_exp_3_noise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6600" y="5715000"/>
            <a:ext cx="812800" cy="812800"/>
          </a:xfrm>
          <a:prstGeom prst="rect">
            <a:avLst/>
          </a:prstGeom>
        </p:spPr>
      </p:pic>
      <p:pic>
        <p:nvPicPr>
          <p:cNvPr id="5" name="interference_exp_3_combine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10400" y="2057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14400"/>
            <a:ext cx="398227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Noise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886200" y="1843088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05200" y="2147888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81600" y="21463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33800" y="115728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 f0</a:t>
            </a:r>
          </a:p>
          <a:p>
            <a:r>
              <a:rPr lang="en-US" dirty="0" smtClean="0"/>
              <a:t> 596.76Hz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3657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91100" y="1462088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Right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86200"/>
            <a:ext cx="3932237" cy="29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514600"/>
            <a:ext cx="589401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14400"/>
            <a:ext cx="398227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Noise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886200" y="1843088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05200" y="2147888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81600" y="2146300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33800" y="115728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 f0</a:t>
            </a:r>
          </a:p>
          <a:p>
            <a:r>
              <a:rPr lang="en-US" dirty="0" smtClean="0"/>
              <a:t> 596.76Hz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3657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91100" y="1462088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Right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001090"/>
            <a:ext cx="3810000" cy="28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514600"/>
            <a:ext cx="589401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4115367"/>
            <a:ext cx="3657599" cy="274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Noise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990600"/>
            <a:ext cx="355673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0" y="37338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171700" y="3314700"/>
            <a:ext cx="457200" cy="3810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247900" y="4076700"/>
            <a:ext cx="457200" cy="3810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6600" y="3886200"/>
            <a:ext cx="5334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14800" y="15240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24200" y="1828800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10200" y="1827212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62600" y="1143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 note f0</a:t>
            </a:r>
          </a:p>
          <a:p>
            <a:r>
              <a:rPr lang="en-US" dirty="0" smtClean="0"/>
              <a:t>596.90 Hz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86600" y="35052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05600" y="3810000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82000" y="3808412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34200" y="2819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 f0</a:t>
            </a:r>
          </a:p>
          <a:p>
            <a:r>
              <a:rPr lang="en-US" dirty="0" smtClean="0"/>
              <a:t> 600.06Hz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" y="762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 note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3897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86400" y="541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191500" y="31242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Right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3581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SNR = -2.63 dB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7569" y="2514600"/>
            <a:ext cx="3779031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vibrate1_example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24200" y="1905000"/>
            <a:ext cx="812800" cy="812800"/>
          </a:xfrm>
          <a:prstGeom prst="rect">
            <a:avLst/>
          </a:prstGeom>
        </p:spPr>
      </p:pic>
      <p:pic>
        <p:nvPicPr>
          <p:cNvPr id="4" name="interference_exp_4_noise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6600" y="5562600"/>
            <a:ext cx="812800" cy="812800"/>
          </a:xfrm>
          <a:prstGeom prst="rect">
            <a:avLst/>
          </a:prstGeom>
        </p:spPr>
      </p:pic>
      <p:pic>
        <p:nvPicPr>
          <p:cNvPr id="5" name="interference_exp_4_combine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8000" y="4343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Noise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657600" y="18288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76600" y="2133600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53000" y="2132012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5200" y="1143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 f0</a:t>
            </a:r>
          </a:p>
          <a:p>
            <a:r>
              <a:rPr lang="en-US" dirty="0" smtClean="0"/>
              <a:t> 600.06Hz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60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762500" y="1447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Right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1431" y="838200"/>
            <a:ext cx="3779031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2439" y="3581400"/>
            <a:ext cx="406483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382159"/>
            <a:ext cx="5867400" cy="439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Noise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657600" y="18288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76600" y="2133600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53000" y="2132012"/>
            <a:ext cx="609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5200" y="1143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 f0</a:t>
            </a:r>
          </a:p>
          <a:p>
            <a:r>
              <a:rPr lang="en-US" dirty="0" smtClean="0"/>
              <a:t> 600.06Hz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60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ombined note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762500" y="1447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Right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1431" y="838200"/>
            <a:ext cx="3779031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2440" y="3657600"/>
            <a:ext cx="406484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553573"/>
            <a:ext cx="5638800" cy="42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Interference from Noise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075" y="1508125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3725" y="1508125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implemented a framework to validate the performance of pitch detection algorithms at different audio qualities.</a:t>
            </a:r>
          </a:p>
          <a:p>
            <a:r>
              <a:rPr lang="en-US" dirty="0" smtClean="0"/>
              <a:t>We tested the performance of MIR toolbox pitch detection algorithms using both synthesized music notes and real music notes.</a:t>
            </a:r>
          </a:p>
          <a:p>
            <a:r>
              <a:rPr lang="en-US" dirty="0" smtClean="0"/>
              <a:t>Three factors that affects pitch detection performance are investigated. These factors include the complexity of the music note, interference from concurring music note and noise.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Pitch Detection Characteristics from Different Audio Context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153400" cy="37338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Motivations: </a:t>
            </a:r>
            <a:r>
              <a:rPr lang="en-US" sz="1600" b="1" i="1" dirty="0" smtClean="0">
                <a:solidFill>
                  <a:schemeClr val="tx1"/>
                </a:solidFill>
              </a:rPr>
              <a:t>Testing pitch detection algorithms using imperfect audio materials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  Music note itself can be very complex  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  A lot of audio material is recorded in imperfect recording conditions, for example, interference from other music instrument in </a:t>
            </a:r>
            <a:r>
              <a:rPr lang="en-US" sz="1600" dirty="0" err="1" smtClean="0">
                <a:solidFill>
                  <a:schemeClr val="tx1"/>
                </a:solidFill>
              </a:rPr>
              <a:t>emsemble</a:t>
            </a:r>
            <a:r>
              <a:rPr lang="en-US" sz="1600" dirty="0" smtClean="0">
                <a:solidFill>
                  <a:schemeClr val="tx1"/>
                </a:solidFill>
              </a:rPr>
              <a:t> recording and noise.  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  Existing source separation algorithms usually provide incomplete separation.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Testing and Evaluation Goals: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  Pitch Detection Performance Analysis using Synthesized Notes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  Pitch Detection Performance Analysis using Real Musical Notes</a:t>
            </a:r>
          </a:p>
          <a:p>
            <a:pPr algn="l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Testing Framework: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1675" y="5274068"/>
            <a:ext cx="933450" cy="22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1900794" y="4936487"/>
            <a:ext cx="341787" cy="33337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1967469" y="5506133"/>
            <a:ext cx="341787" cy="33337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38450" y="5387998"/>
            <a:ext cx="466725" cy="118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57875" y="5217104"/>
            <a:ext cx="1133475" cy="512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24500" y="5444962"/>
            <a:ext cx="333375" cy="11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91350" y="5443775"/>
            <a:ext cx="533400" cy="1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4875" y="5786749"/>
            <a:ext cx="2133600" cy="69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distortion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interference note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oise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441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Pitch detection result 1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5193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4572000"/>
            <a:ext cx="2133600" cy="27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audio signal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00400" y="5105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combined audio signal</a:t>
            </a:r>
          </a:p>
          <a:p>
            <a:r>
              <a:rPr lang="en-US" dirty="0" smtClean="0"/>
              <a:t>(simulate imperfect audio)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324350" y="4533529"/>
            <a:ext cx="1133475" cy="512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457825" y="4760200"/>
            <a:ext cx="533400" cy="1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67600" y="5105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Pitch detection result 2</a:t>
            </a:r>
            <a:endParaRPr lang="en-US" b="1" dirty="0"/>
          </a:p>
        </p:txBody>
      </p:sp>
      <p:cxnSp>
        <p:nvCxnSpPr>
          <p:cNvPr id="28" name="Straight Arrow Connector 27"/>
          <p:cNvCxnSpPr>
            <a:endCxn id="18" idx="1"/>
          </p:cNvCxnSpPr>
          <p:nvPr/>
        </p:nvCxnSpPr>
        <p:spPr>
          <a:xfrm flipV="1">
            <a:off x="2514600" y="4789870"/>
            <a:ext cx="1809750" cy="1073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Part 2: Pitch Detection Performance on Synthesized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1037"/>
            <a:ext cx="8229600" cy="71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Synthesized tone </a:t>
            </a:r>
            <a:r>
              <a:rPr lang="en-US" sz="1800" dirty="0"/>
              <a:t>of 440 Hz.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1265237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440Hz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562100" y="1912937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0" y="3627437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24400" y="3932237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3930649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2800" y="339883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440.5227 Hz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525" y="1828800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Synthesized Notes of Different Complexity</a:t>
            </a:r>
            <a:endParaRPr lang="en-US" sz="3200" dirty="0"/>
          </a:p>
        </p:txBody>
      </p:sp>
      <p:pic>
        <p:nvPicPr>
          <p:cNvPr id="2" name="testtone_440Hz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53000" y="15240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3437"/>
            <a:ext cx="8229600" cy="71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Synthesized tone </a:t>
            </a:r>
            <a:r>
              <a:rPr lang="en-US" sz="1800" dirty="0"/>
              <a:t>of 440 Hz.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1570037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440Hz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562100" y="2217737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0" y="3932237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24400" y="4237037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4235449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2800" y="370363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440.5227 Hz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2103437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Synthesized Notes of Different Complexity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3437"/>
            <a:ext cx="8229600" cy="71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Synthesized tone </a:t>
            </a:r>
            <a:r>
              <a:rPr lang="en-US" dirty="0"/>
              <a:t>of 440 Hz. We </a:t>
            </a:r>
            <a:r>
              <a:rPr lang="en-US" dirty="0" smtClean="0"/>
              <a:t>add </a:t>
            </a:r>
            <a:r>
              <a:rPr lang="en-US" dirty="0"/>
              <a:t>in some amplitude modulation and frequency modulation to each sonic </a:t>
            </a:r>
            <a:r>
              <a:rPr lang="en-US" dirty="0" smtClean="0"/>
              <a:t>partials to add in the complexities.</a:t>
            </a:r>
          </a:p>
          <a:p>
            <a:r>
              <a:rPr lang="en-US" dirty="0" smtClean="0"/>
              <a:t>AM index = 0.5, maximum frequency deviation  = 10 Hz at f1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341437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440Hz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562100" y="1989137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0" y="3703637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24400" y="4008437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4006849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2800" y="347503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443.3253 Hz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74837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Synthesized Notes of Different Complexity</a:t>
            </a:r>
            <a:endParaRPr lang="en-US" sz="3200" dirty="0"/>
          </a:p>
        </p:txBody>
      </p:sp>
      <p:pic>
        <p:nvPicPr>
          <p:cNvPr id="2" name="testtone_440Hz_AM_FM10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0200" y="1828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189037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440Hz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562100" y="1836737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0" y="3551237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24400" y="3856037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3854449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2800" y="332263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443.3253 Hz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1722437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761037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Synthesized tone of 440 Hz. We add in some amplitude modulation and frequency modulation to each sonic partials to add in the complexities.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 index = 0.5, maximum frequency deviation  = 10 Hz at f1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Synthesized Notes of Different Complexity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EECS09\Desktop\PJG\f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74837"/>
            <a:ext cx="4886325" cy="36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1341437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440Hz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562100" y="1989137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0" y="3703637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MIR Toolbox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24400" y="4008437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4006849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2800" y="347503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443.3253 Hz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913437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Synthesized tone of 440 Hz. We add in some amplitude modulation and frequency modulation to each sonic partials to add in the complexities.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 index = 0.5, maximum frequency deviation  = 10 Hz at f1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Synthesized Notes of Different Complexity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838</Words>
  <Application>Microsoft Macintosh PowerPoint</Application>
  <PresentationFormat>On-screen Show (4:3)</PresentationFormat>
  <Paragraphs>232</Paragraphs>
  <Slides>31</Slides>
  <Notes>22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Investigation of Pitch Detection Characteristics from Different Audio Context </vt:lpstr>
      <vt:lpstr>Part 1: Introduction</vt:lpstr>
      <vt:lpstr>Pitch Detection Characteristics from Different Audio Context</vt:lpstr>
      <vt:lpstr>Part 2: Pitch Detection Performance on Synthesized Notes</vt:lpstr>
      <vt:lpstr>Synthesized Notes of Different Complexity</vt:lpstr>
      <vt:lpstr>Synthesized Notes of Different Complexity</vt:lpstr>
      <vt:lpstr>Synthesized Notes of Different Complexity</vt:lpstr>
      <vt:lpstr>Synthesized Notes of Different Complexity</vt:lpstr>
      <vt:lpstr>Synthesized Notes of Different Complexity</vt:lpstr>
      <vt:lpstr>Synthesized Notes of Different Complexity</vt:lpstr>
      <vt:lpstr>Synthesized Notes of Different Complexity</vt:lpstr>
      <vt:lpstr>Synthesized Notes of Different Complexity</vt:lpstr>
      <vt:lpstr>Part 3: Pitch Detection Performance on Real Musical Notes</vt:lpstr>
      <vt:lpstr>Interference from Another Music Note</vt:lpstr>
      <vt:lpstr>Interference from Another Music Note</vt:lpstr>
      <vt:lpstr>Interference from Another Music Note</vt:lpstr>
      <vt:lpstr>Interference from Another Music Note</vt:lpstr>
      <vt:lpstr>Interference from Another Music Note</vt:lpstr>
      <vt:lpstr>Interference from Another Music Note</vt:lpstr>
      <vt:lpstr>Interference from Another Music Note</vt:lpstr>
      <vt:lpstr>Interference from Noise</vt:lpstr>
      <vt:lpstr>Interference from Noise</vt:lpstr>
      <vt:lpstr>Interference from Noise</vt:lpstr>
      <vt:lpstr>Interference from Noise</vt:lpstr>
      <vt:lpstr>Interference from Noise</vt:lpstr>
      <vt:lpstr>Interference from Noise</vt:lpstr>
      <vt:lpstr>Interference from Noise</vt:lpstr>
      <vt:lpstr>Conclusions</vt:lpstr>
      <vt:lpstr>Conclusions</vt:lpstr>
      <vt:lpstr>QA</vt:lpstr>
      <vt:lpstr>Thank you!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Pitch Detection Characteristics from Different Audio Context</dc:title>
  <dc:creator>EECS09</dc:creator>
  <cp:lastModifiedBy>EECS09</cp:lastModifiedBy>
  <cp:revision>30</cp:revision>
  <dcterms:created xsi:type="dcterms:W3CDTF">2014-04-18T14:00:11Z</dcterms:created>
  <dcterms:modified xsi:type="dcterms:W3CDTF">2014-04-21T16:33:51Z</dcterms:modified>
</cp:coreProperties>
</file>