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62" r:id="rId14"/>
    <p:sldId id="268" r:id="rId15"/>
    <p:sldId id="270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10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4E0E4-BA57-2E47-B4D0-B207AE09AE36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37C0-5248-3343-BDF3-B9D3E087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537C0-5248-3343-BDF3-B9D3E0876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537C0-5248-3343-BDF3-B9D3E0876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537C0-5248-3343-BDF3-B9D3E0876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5FB9-B5E8-AC48-B28E-5DD0C971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540F9-0BC3-2547-89B6-ACFAD8102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EAEF-518A-6A45-95A1-7F7C8765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ACD0B-F010-9F45-B4F4-1F735272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A256E-5C67-1541-9906-8AF56D59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7955-10BD-7244-82CF-7F5E7F76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27739-54B6-BF4D-828E-43C463CE3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3432-8720-704A-B954-D00C8B64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AF0C-ED49-6C49-A2E2-0DB0EC6A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E97-19C5-4F49-B7CB-6240E035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F492E-F3D5-AB40-8AB6-C2F55BF83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39F85-793A-4946-A21D-791E3252E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7E804-A508-B94A-9E53-23FCED90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E698-594B-5347-89BC-52DBF6A36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65AE-47F6-6742-8CF3-F1DE0CC5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0300-D324-D34F-86E8-1FB6CA5F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A918-B406-F741-9ADF-DF09883FD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8FE8-6140-5A47-8B24-AE0EB4FD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D1F7-4718-524A-B99E-3DDBF8D5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5C7D5-4F9A-6A4F-BD4B-983ADB73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8C3E-23C1-3646-802B-C3A81256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3F59C-6BD0-9A4B-9F1E-6556A6D28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985C8-9A3F-1B4C-8D56-A16C17FD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2AD08-DD21-0A47-B05D-769C45F6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48EE-E0D0-BC4A-9ADB-2BACB70C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F0F2-D574-F444-B473-48C66199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A4CE0-0172-BD4F-B6AE-3330A9FD6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D6A77-969B-A447-B781-C56D3DDBD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8C40F-ECF2-464E-A446-E3463C18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ACF0B-7317-B74C-B763-4013D3D0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C1A3C-3C7E-D94A-B01B-C14E00C8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92F4-5D76-1946-BD51-4F907B2C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9704A-79D7-314C-BA87-96F6411CE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C8ADA-E09B-994E-B200-3D9308DA7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7D63D-C3A0-6943-B3A6-3ADEBFAEF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7BFB8-5B16-7D42-9735-81D8F57A5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9F26E-85E7-264E-A39E-23FF0B4B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355B0-ACCA-6640-B6CE-73701C44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65A4E-3B77-7642-8462-58A06438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B397-5457-0043-B9D0-FEAC4E54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5B028-40C6-594F-B012-5E2C8856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A2F36-6247-164D-BEE4-0AB71CF8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09E69-0090-954D-9736-FFAE647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9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AED89-D7DC-F049-8662-762D5FB1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3F676-EA79-6C44-8048-A068451C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D75B-5245-9240-90F6-3F4181B3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8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2DE6-24C0-A740-9458-682E89AC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0E5C-CE69-9641-872C-D34E58D1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BF469-A6EF-F740-9742-D42632300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257AF-A78E-D747-A5E9-3A166CE20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60CE-E3F9-DF4B-8CBD-D0DB7F6F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9CDB3-5628-BB44-8618-5A1EA683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85DF-2560-BC47-BCDB-12A08A3E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DCA73-5264-194A-88B5-2B41B302B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8A995-162E-444D-95B3-1F6570F5F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0109A-B487-CE44-ABCC-9CC9EA4D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D565B-9B0B-A841-891D-7CE5FE38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983F-46AB-A048-9EAC-467B51EA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45706-48B9-AB4D-AFD4-F26E81D3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009C2-AD98-7D47-B2E1-69BC15335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E77CC-3805-CE4B-906E-A08743E7C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4187-3757-B940-87CE-6F0ED463131B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E867-D5AD-8D4D-B9BA-A6A6E7A80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9E625-F049-F245-9E9B-0D98E870E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76A4-1BA7-2440-A778-FF6FBF59A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F9AD-412B-E94D-90E5-9C2622467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music transcription for polyphonic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6FA21-5CE0-054E-8D99-5A85B5E66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4565"/>
            <a:ext cx="9144000" cy="1655762"/>
          </a:xfrm>
        </p:spPr>
        <p:txBody>
          <a:bodyPr/>
          <a:lstStyle/>
          <a:p>
            <a:r>
              <a:rPr lang="en-US" sz="3200" dirty="0"/>
              <a:t>Qiaoyu Yang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7428FE-9C99-C044-8C34-F0B2727B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ED8F-AB43-5E49-B4FF-66CB56F5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NMF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11A1-E46F-E545-934F-CBA775D3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nnmf</a:t>
            </a:r>
            <a:r>
              <a:rPr lang="en-US" dirty="0"/>
              <a:t>(matrix, k)</a:t>
            </a:r>
          </a:p>
          <a:p>
            <a:r>
              <a:rPr lang="en-US" dirty="0"/>
              <a:t>X: 2049 x 1658</a:t>
            </a:r>
          </a:p>
          <a:p>
            <a:r>
              <a:rPr lang="en-US" dirty="0"/>
              <a:t>W: 2049 x 36</a:t>
            </a:r>
          </a:p>
          <a:p>
            <a:r>
              <a:rPr lang="en-US" dirty="0"/>
              <a:t>H: 36 x 1658</a:t>
            </a:r>
          </a:p>
        </p:txBody>
      </p:sp>
    </p:spTree>
    <p:extLst>
      <p:ext uri="{BB962C8B-B14F-4D97-AF65-F5344CB8AC3E}">
        <p14:creationId xmlns:p14="http://schemas.microsoft.com/office/powerpoint/2010/main" val="245061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D21DD7BC-5630-5749-AA8E-FAAA29F5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6326659" cy="5334000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9CC7EFDB-2387-3D4D-A56E-250FEBFC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40" y="762000"/>
            <a:ext cx="632665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0A46-1A80-1247-AADA-AD60FF43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Onset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240B-6C8E-1144-818C-F3FDB243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places with large energy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F3E3A458-C8EF-944C-B8ED-8B8FAC91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75" y="2315862"/>
            <a:ext cx="6056184" cy="45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3FAD-EBEE-A64C-BD5A-3D2C36D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B2BA-6C90-B448-9719-B40BBF9CF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a bandpass filter within frequency band [4000, 4186]</a:t>
            </a:r>
          </a:p>
          <a:p>
            <a:r>
              <a:rPr lang="en-US" dirty="0"/>
              <a:t>Extend the dynamic range by 1000</a:t>
            </a:r>
          </a:p>
          <a:p>
            <a:endParaRPr lang="en-US" dirty="0"/>
          </a:p>
        </p:txBody>
      </p:sp>
      <p:pic>
        <p:nvPicPr>
          <p:cNvPr id="5" name="Picture 4" descr="A picture containing sitting, large, boat, parked&#10;&#10;Description automatically generated">
            <a:extLst>
              <a:ext uri="{FF2B5EF4-FFF2-40B4-BE49-F238E27FC236}">
                <a16:creationId xmlns:a16="http://schemas.microsoft.com/office/drawing/2014/main" id="{42CE4365-8D9D-0F46-ABC1-9CEFC875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56" y="2839758"/>
            <a:ext cx="5104713" cy="38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0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EB1F-08E5-224B-8253-44D97E03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sudden increase in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D820-10C2-9343-8267-EF3508B62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onset occurs in the first frame of a window, </a:t>
            </a:r>
          </a:p>
          <a:p>
            <a:r>
              <a:rPr lang="en-US" dirty="0"/>
              <a:t>Window size = 3 frames</a:t>
            </a:r>
          </a:p>
          <a:p>
            <a:r>
              <a:rPr lang="en-US" dirty="0"/>
              <a:t>Energy threshold = 1</a:t>
            </a:r>
          </a:p>
          <a:p>
            <a:r>
              <a:rPr lang="en-US" dirty="0"/>
              <a:t>the first, if any, in every 20 frames</a:t>
            </a:r>
          </a:p>
        </p:txBody>
      </p:sp>
    </p:spTree>
    <p:extLst>
      <p:ext uri="{BB962C8B-B14F-4D97-AF65-F5344CB8AC3E}">
        <p14:creationId xmlns:p14="http://schemas.microsoft.com/office/powerpoint/2010/main" val="385230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parked&#10;&#10;Description automatically generated">
            <a:extLst>
              <a:ext uri="{FF2B5EF4-FFF2-40B4-BE49-F238E27FC236}">
                <a16:creationId xmlns:a16="http://schemas.microsoft.com/office/drawing/2014/main" id="{7B1CB694-8564-254D-8C76-4E610E0E3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70" y="286832"/>
            <a:ext cx="10775759" cy="67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4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E080-02C0-3145-B283-F8D844E2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Pitch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59B5-713C-B34B-BE48-86FCC780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In the W matrix, find the frequency that corresponds to each k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0F5BB3C7-07CC-6D4E-B3A3-48B75500C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87" y="2257731"/>
            <a:ext cx="5214551" cy="43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6EF6-FC4A-0741-8B1D-0AB64A70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frequency that fit harmonics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857AB-9F55-EB4B-B970-202B30B2B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find the spectral peaks</a:t>
                </a:r>
              </a:p>
              <a:p>
                <a:r>
                  <a:rPr lang="en-US" dirty="0"/>
                  <a:t>2. For each f in the peaks, calculate the error function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𝑝𝑒𝑎𝑘𝑠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3. Choose the frequency that minimizes the error.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857AB-9F55-EB4B-B970-202B30B2B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1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396F39-A5BB-E14B-9951-5351898D0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913" y="326897"/>
            <a:ext cx="1657280" cy="63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16DD-51D3-B648-B448-09EE7045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6766" cy="1325563"/>
          </a:xfrm>
        </p:spPr>
        <p:txBody>
          <a:bodyPr/>
          <a:lstStyle/>
          <a:p>
            <a:r>
              <a:rPr lang="en-US" dirty="0"/>
              <a:t>Rearrange the matrices with increasing f order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B447C7C-7D65-1544-85DA-0D7ADE67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94" y="1524000"/>
            <a:ext cx="5835805" cy="5334000"/>
          </a:xfrm>
          <a:prstGeom prst="rect">
            <a:avLst/>
          </a:prstGeom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C54B87FA-92DE-2649-9526-7AE5FE2DF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91" y="1524000"/>
            <a:ext cx="6054803" cy="52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05F7-2D3D-EA42-88CC-037BD943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Benetos</a:t>
            </a:r>
            <a:r>
              <a:rPr lang="en-US" dirty="0"/>
              <a:t>, Dixon, </a:t>
            </a:r>
            <a:r>
              <a:rPr lang="en-US" dirty="0" err="1"/>
              <a:t>Duan</a:t>
            </a:r>
            <a:r>
              <a:rPr lang="en-US" dirty="0"/>
              <a:t>, Ewert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D59AA-E223-5042-B367-868F0198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Non-negative matrix factorization (NMF)</a:t>
            </a:r>
          </a:p>
          <a:p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53171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A257-48D4-454D-BB26-4881CB76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onsets to filter the notes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0BB600-BE36-D843-98E5-425379F85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4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6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6DC5-1E96-9D4E-896B-6EBCA54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AE1F-160D-A54C-8164-69762715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Reduce the noise by choosing regions with values greater than 0.05</a:t>
            </a:r>
          </a:p>
          <a:p>
            <a:r>
              <a:rPr lang="en-US" dirty="0"/>
              <a:t>2. offset = onset + inter onset interval</a:t>
            </a:r>
          </a:p>
          <a:p>
            <a:r>
              <a:rPr lang="en-US" dirty="0"/>
              <a:t>3. Find the midi numbers with the closest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0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286CA4-ADBD-5E4B-BA3C-E422EE8D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855" y="762000"/>
            <a:ext cx="6243144" cy="5334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FFE2130-F879-594A-B5FA-E4DB186E2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501" y="762000"/>
            <a:ext cx="664518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63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27BD-9902-BD4F-89B6-AAB607D0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EC8B-5BA9-8E4B-81F5-5E16370E8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frequency detection </a:t>
            </a:r>
          </a:p>
          <a:p>
            <a:r>
              <a:rPr lang="en-US" dirty="0"/>
              <a:t>Improve note extraction</a:t>
            </a:r>
          </a:p>
          <a:p>
            <a:r>
              <a:rPr lang="en-US" dirty="0"/>
              <a:t>Apply to music with multiple instruments</a:t>
            </a:r>
          </a:p>
          <a:p>
            <a:r>
              <a:rPr lang="en-US" dirty="0"/>
              <a:t>Generate the score</a:t>
            </a:r>
          </a:p>
        </p:txBody>
      </p:sp>
    </p:spTree>
    <p:extLst>
      <p:ext uri="{BB962C8B-B14F-4D97-AF65-F5344CB8AC3E}">
        <p14:creationId xmlns:p14="http://schemas.microsoft.com/office/powerpoint/2010/main" val="337622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F2D9-960B-C443-92B7-6A2E7159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Non-negative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1D2A-74B5-8B4F-B596-DBC4498E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3244" cy="4351338"/>
          </a:xfrm>
        </p:spPr>
        <p:txBody>
          <a:bodyPr/>
          <a:lstStyle/>
          <a:p>
            <a:r>
              <a:rPr lang="en-US" dirty="0"/>
              <a:t>A matrix X of dimension m x n</a:t>
            </a:r>
          </a:p>
          <a:p>
            <a:r>
              <a:rPr lang="en-US" dirty="0"/>
              <a:t>Find W of dimension m x k and H of dimension k x n, such that X = W x H</a:t>
            </a:r>
          </a:p>
          <a:p>
            <a:r>
              <a:rPr lang="en-US" dirty="0"/>
              <a:t>All the three matrix have only non-negative elements.</a:t>
            </a:r>
          </a:p>
        </p:txBody>
      </p:sp>
    </p:spTree>
    <p:extLst>
      <p:ext uri="{BB962C8B-B14F-4D97-AF65-F5344CB8AC3E}">
        <p14:creationId xmlns:p14="http://schemas.microsoft.com/office/powerpoint/2010/main" val="196050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2518D3-EAC6-7746-9EDA-FE9068901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5" y="277349"/>
            <a:ext cx="6604000" cy="29718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634D1B-4979-1145-A124-B7452B95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7" y="3608852"/>
            <a:ext cx="5588000" cy="3048000"/>
          </a:xfrm>
          <a:prstGeom prst="rect">
            <a:avLst/>
          </a:prstGeom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D065ECE-16FE-AC45-AD10-6C4CC3CF0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516176"/>
            <a:ext cx="6400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41AD71-85D8-2945-A44E-C4C3127CA04F}"/>
              </a:ext>
            </a:extLst>
          </p:cNvPr>
          <p:cNvSpPr txBox="1"/>
          <p:nvPr/>
        </p:nvSpPr>
        <p:spPr>
          <a:xfrm>
            <a:off x="8263052" y="566678"/>
            <a:ext cx="2364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X: 10 x 6</a:t>
            </a:r>
          </a:p>
          <a:p>
            <a:endParaRPr lang="en-US" sz="3600" dirty="0"/>
          </a:p>
          <a:p>
            <a:r>
              <a:rPr lang="en-US" sz="3600" dirty="0"/>
              <a:t>W: 10 x 5</a:t>
            </a:r>
          </a:p>
          <a:p>
            <a:endParaRPr lang="en-US" sz="3600" dirty="0"/>
          </a:p>
          <a:p>
            <a:r>
              <a:rPr lang="en-US" sz="3600" dirty="0"/>
              <a:t>H: 5 x 6</a:t>
            </a:r>
          </a:p>
        </p:txBody>
      </p:sp>
    </p:spTree>
    <p:extLst>
      <p:ext uri="{BB962C8B-B14F-4D97-AF65-F5344CB8AC3E}">
        <p14:creationId xmlns:p14="http://schemas.microsoft.com/office/powerpoint/2010/main" val="190117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3E52F-3F18-8D46-85E4-9D2B845A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Spectrogram as a matrix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C785D02-3529-6943-AFC0-F35160F1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98" y="1524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0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427B41-EF3F-C440-BD8F-B019F924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4000"/>
            <a:ext cx="6096000" cy="5334000"/>
          </a:xfrm>
          <a:prstGeom prst="rect">
            <a:avLst/>
          </a:prstGeom>
        </p:spPr>
      </p:pic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71D964-8B23-6D4C-A633-21D214D7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9838"/>
            <a:ext cx="5708822" cy="533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75D612-5773-724B-B346-5F414368A648}"/>
              </a:ext>
            </a:extLst>
          </p:cNvPr>
          <p:cNvSpPr/>
          <p:nvPr/>
        </p:nvSpPr>
        <p:spPr>
          <a:xfrm>
            <a:off x="700216" y="366584"/>
            <a:ext cx="672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W = spectral template (harmonic information)</a:t>
            </a:r>
          </a:p>
          <a:p>
            <a:r>
              <a:rPr lang="en-US" sz="2400" dirty="0">
                <a:latin typeface="+mj-lt"/>
              </a:rPr>
              <a:t>H = activation matrix  (note information)</a:t>
            </a:r>
          </a:p>
        </p:txBody>
      </p:sp>
    </p:spTree>
    <p:extLst>
      <p:ext uri="{BB962C8B-B14F-4D97-AF65-F5344CB8AC3E}">
        <p14:creationId xmlns:p14="http://schemas.microsoft.com/office/powerpoint/2010/main" val="306815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5A08F5A8-7656-6846-A4BB-B68DAFDD7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770605"/>
          </a:xfrm>
          <a:prstGeom prst="rect">
            <a:avLst/>
          </a:prstGeom>
        </p:spPr>
      </p:pic>
      <p:pic>
        <p:nvPicPr>
          <p:cNvPr id="6" name="sibelius.wav" descr="sibelius.wav">
            <a:hlinkClick r:id="" action="ppaction://media"/>
            <a:extLst>
              <a:ext uri="{FF2B5EF4-FFF2-40B4-BE49-F238E27FC236}">
                <a16:creationId xmlns:a16="http://schemas.microsoft.com/office/drawing/2014/main" id="{B80B0883-C362-EA4E-AE9F-C96E2F6E8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0616" y="56545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3904-1ACC-594A-B39D-5C3124DD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Get the spectrogram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18F9-40C8-FF4D-A3E0-0344907E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STFT to the audio file</a:t>
            </a:r>
          </a:p>
          <a:p>
            <a:r>
              <a:rPr lang="en-US" dirty="0"/>
              <a:t>M = 1024</a:t>
            </a:r>
          </a:p>
          <a:p>
            <a:r>
              <a:rPr lang="en-US" dirty="0"/>
              <a:t>Hamming window</a:t>
            </a:r>
          </a:p>
          <a:p>
            <a:r>
              <a:rPr lang="en-US" dirty="0"/>
              <a:t>hop = 512</a:t>
            </a:r>
          </a:p>
          <a:p>
            <a:r>
              <a:rPr lang="en-US" dirty="0"/>
              <a:t>t = 4 </a:t>
            </a:r>
          </a:p>
          <a:p>
            <a:r>
              <a:rPr lang="en-US" dirty="0"/>
              <a:t>N = 4096 (2049 non-negative)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8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C7091D5-36EB-2441-8422-1527010A9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7620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6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342</Words>
  <Application>Microsoft Macintosh PowerPoint</Application>
  <PresentationFormat>Widescreen</PresentationFormat>
  <Paragraphs>59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Automatic music transcription for polyphonic music</vt:lpstr>
      <vt:lpstr>Benetos, Dixon, Duan, Ewert (2019)</vt:lpstr>
      <vt:lpstr>Non-negative matrix factorization</vt:lpstr>
      <vt:lpstr>PowerPoint Presentation</vt:lpstr>
      <vt:lpstr>Spectrogram as a matrix</vt:lpstr>
      <vt:lpstr>PowerPoint Presentation</vt:lpstr>
      <vt:lpstr>PowerPoint Presentation</vt:lpstr>
      <vt:lpstr>Step 1 Get the spectrogram</vt:lpstr>
      <vt:lpstr>PowerPoint Presentation</vt:lpstr>
      <vt:lpstr>PowerPoint Presentation</vt:lpstr>
      <vt:lpstr>Step 2 NMF</vt:lpstr>
      <vt:lpstr>PowerPoint Presentation</vt:lpstr>
      <vt:lpstr>Step 3 Onset detection</vt:lpstr>
      <vt:lpstr>Preprocessing</vt:lpstr>
      <vt:lpstr>Find the sudden increase in energy</vt:lpstr>
      <vt:lpstr>PowerPoint Presentation</vt:lpstr>
      <vt:lpstr>Step 4 Pitch detection</vt:lpstr>
      <vt:lpstr>Find the frequency that fit harmonics</vt:lpstr>
      <vt:lpstr>Rearrange the matrices with increasing f order</vt:lpstr>
      <vt:lpstr>Use onsets to filter the notes</vt:lpstr>
      <vt:lpstr>Postprocessing</vt:lpstr>
      <vt:lpstr>PowerPoint Presentation</vt:lpstr>
      <vt:lpstr>Going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Polyphonic music transcription using nonnegative matrix factorization</dc:title>
  <dc:creator>Microsoft Office User</dc:creator>
  <cp:lastModifiedBy>Microsoft Office User</cp:lastModifiedBy>
  <cp:revision>8</cp:revision>
  <dcterms:created xsi:type="dcterms:W3CDTF">2020-05-07T04:29:17Z</dcterms:created>
  <dcterms:modified xsi:type="dcterms:W3CDTF">2020-05-08T03:55:08Z</dcterms:modified>
</cp:coreProperties>
</file>