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83" r:id="rId4"/>
    <p:sldId id="299" r:id="rId5"/>
    <p:sldId id="292" r:id="rId6"/>
    <p:sldId id="294" r:id="rId7"/>
    <p:sldId id="260" r:id="rId8"/>
    <p:sldId id="289" r:id="rId9"/>
    <p:sldId id="288" r:id="rId10"/>
    <p:sldId id="295" r:id="rId11"/>
    <p:sldId id="290" r:id="rId12"/>
    <p:sldId id="296" r:id="rId13"/>
    <p:sldId id="291" r:id="rId14"/>
    <p:sldId id="297" r:id="rId15"/>
    <p:sldId id="298" r:id="rId16"/>
    <p:sldId id="268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86" autoAdjust="0"/>
    <p:restoredTop sz="95046"/>
  </p:normalViewPr>
  <p:slideViewPr>
    <p:cSldViewPr>
      <p:cViewPr varScale="1">
        <p:scale>
          <a:sx n="69" d="100"/>
          <a:sy n="69" d="100"/>
        </p:scale>
        <p:origin x="6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59737D3-4D28-7548-9053-A1254E69E5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A75B109-757F-DC40-A9E8-4F3F07C109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0891C9C-9137-A940-AEBA-318148EA1E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C97AF50-82A3-C949-A7FF-D8D3534680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E0A4D-CC69-9C40-A19F-3F8B02D89F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D826C4-692B-AD43-9DF5-07B984BF37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0B5DBF-C161-0F45-9C95-373BEA0EB7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52F9432-8B20-2A4E-AF80-8D6389D1EA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B65EEE1-C32E-EC41-9801-EA5D9032CB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8999B0D-BC6A-BB41-BB5A-1B3B567AB9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CB635A6-DB47-F74E-A357-160B9B273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28C9B-A697-7245-BF67-4B07F32317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83E1D1-5510-964B-AE68-E109C9807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63B33-682B-8740-8D06-C78C595EACB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E66CC490-0542-D441-8B3B-FD94E9AFB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21E8C9B-C9BE-0349-835F-D2CADB2E1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5DB4176-61F0-E543-9765-A2899B10B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621375-12FB-A649-8FCB-4615A36094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 descr="footerdark">
            <a:extLst>
              <a:ext uri="{FF2B5EF4-FFF2-40B4-BE49-F238E27FC236}">
                <a16:creationId xmlns:a16="http://schemas.microsoft.com/office/drawing/2014/main" id="{10E3DDD4-DD1F-7447-9002-A76EF92E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3F61-1C68-254F-B5E8-0FC91D82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4BB54-88F3-CF4E-8E99-1099ED4A6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0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6C25-3489-EC4F-B507-F9571297F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9F1D5-626C-0844-9033-9359B5831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63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E5E5-0499-0C4B-AFA5-8E6C410E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CA9E-F5A1-B643-BE27-FA3FE0E72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0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661D-6A6D-9347-A4B5-39874305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F0FA-8DBE-D743-B04B-DB1AB98F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17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8ABB-3CAC-A946-BD0B-89915E6C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59B5-BFFA-1145-8548-372DF6444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2AB01-4EB9-B14C-B502-B7C11EB9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59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EDDC-D40D-FA48-BED1-A95DC6BE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68C4-BB72-EA4E-B436-0F2536ADB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115A3-58F1-494E-9B83-B01E1AA0D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B89AC-CB7C-8D4D-B922-4FE922E65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8637D-9833-E24D-885A-DCA51882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3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0DEA-B9A5-3145-898F-41EA15AD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7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C279-DA2E-4D43-A6C8-779367F8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D219-DE71-974F-B87A-BD239F11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D7876-9C54-B64C-8BF8-AD2B1939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9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ECA4-4BDA-D14D-B10F-9F49F748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2434C-2EC1-E348-A159-9848B2230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8F34B-AB05-D14A-94D6-31E88C60F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91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>
            <a:extLst>
              <a:ext uri="{FF2B5EF4-FFF2-40B4-BE49-F238E27FC236}">
                <a16:creationId xmlns:a16="http://schemas.microsoft.com/office/drawing/2014/main" id="{183EE1FA-C813-F442-8566-08265EFE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EB7BF21C-5918-1242-AAAD-24094E0D8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B1875A-C606-8445-877F-BFB05731F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9F1CC3A-50FA-634D-82E1-6ACF462CFD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1425" y="4555055"/>
            <a:ext cx="5361272" cy="1898281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3400" dirty="0"/>
              <a:t>ECE 427  </a:t>
            </a:r>
            <a:br>
              <a:rPr lang="en-US" altLang="en-US" sz="3400" dirty="0"/>
            </a:br>
            <a:r>
              <a:rPr lang="en-US" altLang="en-US" sz="3400" dirty="0"/>
              <a:t>Project Presentation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D08E6C7-83E7-C741-9E4A-9EBAAF0D69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93192" y="5013176"/>
            <a:ext cx="2537450" cy="1066724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altLang="en-US" sz="2800" dirty="0"/>
              <a:t>Tianruo Sun</a:t>
            </a:r>
          </a:p>
          <a:p>
            <a:pPr algn="l"/>
            <a:r>
              <a:rPr lang="en-US" altLang="en-US" sz="2800" dirty="0"/>
              <a:t>Zimo Cheng</a:t>
            </a:r>
          </a:p>
          <a:p>
            <a:pPr algn="l"/>
            <a:r>
              <a:rPr lang="en-US" altLang="en-US" sz="2800" dirty="0"/>
              <a:t>Lihao Yang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3F644-CC2C-4E88-9DAB-1F27D87A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LSB and Phase Coding Results</a:t>
            </a:r>
            <a:endParaRPr lang="zh-CN" altLang="en-US" sz="3600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403157D-25AD-4758-B765-8F5B69E0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80903"/>
              </p:ext>
            </p:extLst>
          </p:nvPr>
        </p:nvGraphicFramePr>
        <p:xfrm>
          <a:off x="395536" y="1844824"/>
          <a:ext cx="8352928" cy="411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19824769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38990846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841908517"/>
                    </a:ext>
                  </a:extLst>
                </a:gridCol>
              </a:tblGrid>
              <a:tr h="5874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</a:rPr>
                        <a:t>Bit Error Rate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ysClr val="windowText" lastClr="000000"/>
                          </a:solidFill>
                        </a:rPr>
                        <a:t>STOI</a:t>
                      </a:r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13231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LSB Encoded WAV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0 %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0.999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33190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en-US" altLang="zh-CN" dirty="0"/>
                        <a:t>LSB After Low Pass Filter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49.1 %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5201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en-US" altLang="zh-CN" dirty="0"/>
                        <a:t>LSB After MP3 Codec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51.8 %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0.998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9540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en-US" altLang="zh-CN" dirty="0"/>
                        <a:t>Phase Coding Encoded WAV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0 %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0.999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77107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en-US" altLang="zh-CN" dirty="0"/>
                        <a:t>Phase Coding After Low pass Filter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0.572 %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0.988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71168"/>
                  </a:ext>
                </a:extLst>
              </a:tr>
              <a:tr h="587442">
                <a:tc>
                  <a:txBody>
                    <a:bodyPr/>
                    <a:lstStyle/>
                    <a:p>
                      <a:r>
                        <a:rPr lang="en-US" altLang="zh-CN" dirty="0"/>
                        <a:t>Phase Coding After MP3 Codec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46.8 %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0.996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7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3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42B41-E043-413F-9065-1FC4AFC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Echo Hiding </a:t>
            </a:r>
            <a:r>
              <a:rPr lang="en-US" altLang="zh-CN" sz="2000" dirty="0"/>
              <a:t>[4] </a:t>
            </a:r>
            <a:endParaRPr lang="zh-CN" altLang="en-US" sz="2000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A6A03B1-5F20-40D0-9085-DF919487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7" y="1743873"/>
            <a:ext cx="3544789" cy="39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FDB88B70-DCE5-4C96-B87F-6D53BC56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82" y="1713844"/>
            <a:ext cx="3814705" cy="40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1F6F1-0818-4AE7-84BE-81C24D26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Echo Hiding Results</a:t>
            </a:r>
            <a:endParaRPr lang="zh-CN" alt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372522-032D-4721-9A81-E50CD3D99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0" y="1988163"/>
            <a:ext cx="4644009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11E36B-A846-47BD-B1E9-9B4BBDBD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984031"/>
            <a:ext cx="4644009" cy="34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303065F-3B9F-420D-9056-47AA4F37448B}"/>
              </a:ext>
            </a:extLst>
          </p:cNvPr>
          <p:cNvSpPr txBox="1"/>
          <p:nvPr/>
        </p:nvSpPr>
        <p:spPr>
          <a:xfrm>
            <a:off x="185335" y="1916831"/>
            <a:ext cx="242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Audio Quality </a:t>
            </a:r>
            <a:endParaRPr lang="zh-CN" altLang="en-US" sz="11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41D0BB-CE70-49A7-A249-29F4ADE4CB8F}"/>
              </a:ext>
            </a:extLst>
          </p:cNvPr>
          <p:cNvSpPr txBox="1"/>
          <p:nvPr/>
        </p:nvSpPr>
        <p:spPr>
          <a:xfrm>
            <a:off x="4847865" y="1916831"/>
            <a:ext cx="242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Audio Quality </a:t>
            </a:r>
            <a:endParaRPr lang="zh-CN" altLang="en-US" sz="11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652E91-9270-40D9-A209-058CC23C26D4}"/>
              </a:ext>
            </a:extLst>
          </p:cNvPr>
          <p:cNvSpPr txBox="1"/>
          <p:nvPr/>
        </p:nvSpPr>
        <p:spPr>
          <a:xfrm>
            <a:off x="3976535" y="5232942"/>
            <a:ext cx="242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Error Rate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B13BF4-ACD1-4DF5-8DBB-B92352368E0E}"/>
              </a:ext>
            </a:extLst>
          </p:cNvPr>
          <p:cNvSpPr txBox="1"/>
          <p:nvPr/>
        </p:nvSpPr>
        <p:spPr>
          <a:xfrm>
            <a:off x="8300961" y="5228053"/>
            <a:ext cx="206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Error Rate</a:t>
            </a:r>
            <a:endParaRPr lang="zh-CN" altLang="en-US" sz="11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BCB9F7-168B-49E6-8DEB-B1545B613752}"/>
              </a:ext>
            </a:extLst>
          </p:cNvPr>
          <p:cNvSpPr txBox="1"/>
          <p:nvPr/>
        </p:nvSpPr>
        <p:spPr>
          <a:xfrm>
            <a:off x="1810982" y="5468725"/>
            <a:ext cx="3814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Before MP3 Codec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212F1A-837C-4AA0-8176-B16BF9FAB2C7}"/>
              </a:ext>
            </a:extLst>
          </p:cNvPr>
          <p:cNvSpPr txBox="1"/>
          <p:nvPr/>
        </p:nvSpPr>
        <p:spPr>
          <a:xfrm>
            <a:off x="6148629" y="5422463"/>
            <a:ext cx="3814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After MP3 Codec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0416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42B41-E043-413F-9065-1FC4AFC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Spread Spectrum </a:t>
            </a:r>
            <a:r>
              <a:rPr lang="en-US" altLang="zh-CN" sz="2000" dirty="0"/>
              <a:t>[5] </a:t>
            </a:r>
            <a:endParaRPr lang="zh-CN" alt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08DCE5-4F8B-4767-89B9-1690FB19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48" y="1752600"/>
            <a:ext cx="6638503" cy="41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397C1B9-77FB-4527-90FD-9F033349EFAF}"/>
              </a:ext>
            </a:extLst>
          </p:cNvPr>
          <p:cNvSpPr/>
          <p:nvPr/>
        </p:nvSpPr>
        <p:spPr>
          <a:xfrm>
            <a:off x="2123728" y="4077072"/>
            <a:ext cx="1781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Spread</a:t>
            </a:r>
            <a:endParaRPr lang="en-US" altLang="zh-CN" sz="1800" dirty="0"/>
          </a:p>
          <a:p>
            <a:br>
              <a:rPr lang="en-US" altLang="zh-CN" sz="1800" dirty="0"/>
            </a:br>
            <a:endParaRPr lang="zh-CN" altLang="en-US" sz="1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7DF2FF-5AB4-48E1-A61A-13D7339DE9FD}"/>
              </a:ext>
            </a:extLst>
          </p:cNvPr>
          <p:cNvSpPr/>
          <p:nvPr/>
        </p:nvSpPr>
        <p:spPr>
          <a:xfrm>
            <a:off x="6392782" y="4077072"/>
            <a:ext cx="1781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Despread</a:t>
            </a:r>
            <a:endParaRPr lang="en-US" altLang="zh-CN" sz="1800" dirty="0"/>
          </a:p>
          <a:p>
            <a:br>
              <a:rPr lang="en-US" altLang="zh-CN" sz="1800" dirty="0"/>
            </a:b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5600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8F685-07CD-45F8-A1D0-630C0BC6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Spread Spectrum Results I</a:t>
            </a:r>
            <a:endParaRPr lang="zh-CN" altLang="en-US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BD9214-581A-4E17-B52F-543500DD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484784"/>
            <a:ext cx="8892480" cy="44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EE6F0D-F5BE-4450-B7CF-4DEE4A572B93}"/>
              </a:ext>
            </a:extLst>
          </p:cNvPr>
          <p:cNvSpPr txBox="1"/>
          <p:nvPr/>
        </p:nvSpPr>
        <p:spPr>
          <a:xfrm>
            <a:off x="685800" y="1484784"/>
            <a:ext cx="206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Audio Quality </a:t>
            </a:r>
            <a:endParaRPr lang="zh-CN" altLang="en-US" sz="11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139722-1CAC-41C6-B9EE-16D384009365}"/>
              </a:ext>
            </a:extLst>
          </p:cNvPr>
          <p:cNvSpPr txBox="1"/>
          <p:nvPr/>
        </p:nvSpPr>
        <p:spPr>
          <a:xfrm>
            <a:off x="7884368" y="5589240"/>
            <a:ext cx="206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Error Rate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3261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8F685-07CD-45F8-A1D0-630C0BC6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Spread Spectrum Results II</a:t>
            </a:r>
            <a:endParaRPr lang="zh-CN" altLang="en-US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5B8DD7-95B9-4505-80AE-8936618AB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9036496" cy="45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B01FEC7-3530-42DA-BC18-A51EB819483D}"/>
              </a:ext>
            </a:extLst>
          </p:cNvPr>
          <p:cNvSpPr txBox="1"/>
          <p:nvPr/>
        </p:nvSpPr>
        <p:spPr>
          <a:xfrm>
            <a:off x="685800" y="1511910"/>
            <a:ext cx="206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Audio Quality </a:t>
            </a:r>
            <a:endParaRPr lang="zh-CN" altLang="en-US" sz="11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6B04FF-0088-4180-889B-1D750DA197BD}"/>
              </a:ext>
            </a:extLst>
          </p:cNvPr>
          <p:cNvSpPr txBox="1"/>
          <p:nvPr/>
        </p:nvSpPr>
        <p:spPr>
          <a:xfrm>
            <a:off x="8111112" y="5661248"/>
            <a:ext cx="2065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Error Rate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3719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6613-4C7F-9444-8A79-D037A18FB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Thanks for the listening!</a:t>
            </a:r>
          </a:p>
        </p:txBody>
      </p:sp>
    </p:spTree>
    <p:extLst>
      <p:ext uri="{BB962C8B-B14F-4D97-AF65-F5344CB8AC3E}">
        <p14:creationId xmlns:p14="http://schemas.microsoft.com/office/powerpoint/2010/main" val="144413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4942F-1655-439E-9CC7-F720931A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Reference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E64F5F-3AB5-4C82-8898-48D4BBD9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1400" dirty="0"/>
              <a:t>[1] S. </a:t>
            </a:r>
            <a:r>
              <a:rPr lang="en-US" altLang="zh-CN" sz="1400" dirty="0" err="1"/>
              <a:t>Katzenbeisser</a:t>
            </a:r>
            <a:r>
              <a:rPr lang="en-US" altLang="zh-CN" sz="1400" dirty="0"/>
              <a:t>, and F. A. P. </a:t>
            </a:r>
            <a:r>
              <a:rPr lang="en-US" altLang="zh-CN" sz="1400" dirty="0" err="1"/>
              <a:t>Petitcolas</a:t>
            </a:r>
            <a:r>
              <a:rPr lang="en-US" altLang="zh-CN" sz="1400" dirty="0"/>
              <a:t>, Information Hiding Techniques for Steganography and Digital Watermarking, Artech House, Inc. 2000.</a:t>
            </a:r>
          </a:p>
          <a:p>
            <a:r>
              <a:rPr lang="en-US" altLang="zh-CN" sz="1400" dirty="0"/>
              <a:t>[2] Y. </a:t>
            </a:r>
            <a:r>
              <a:rPr lang="en-US" altLang="zh-CN" sz="1400" dirty="0" err="1"/>
              <a:t>Stamatiou</a:t>
            </a:r>
            <a:r>
              <a:rPr lang="en-US" altLang="zh-CN" sz="1400" dirty="0"/>
              <a:t> and D. </a:t>
            </a:r>
            <a:r>
              <a:rPr lang="en-US" altLang="zh-CN" sz="1400" dirty="0" err="1"/>
              <a:t>Koukopoulos</a:t>
            </a:r>
            <a:r>
              <a:rPr lang="en-US" altLang="zh-CN" sz="1400" dirty="0"/>
              <a:t>, "Digital Audio Watermarking Techniques for MP3 Audio Files," Digital Audio Watermarking Techniques and Technologies: Applications and Benchmarks, pp. 205-228, 2008.</a:t>
            </a:r>
          </a:p>
          <a:p>
            <a:pPr algn="just"/>
            <a:r>
              <a:rPr lang="en-US" altLang="zh-CN" sz="1400" dirty="0"/>
              <a:t>[3] W. Bender, D. </a:t>
            </a:r>
            <a:r>
              <a:rPr lang="en-US" altLang="zh-CN" sz="1400" dirty="0" err="1"/>
              <a:t>Gruhl</a:t>
            </a:r>
            <a:r>
              <a:rPr lang="en-US" altLang="zh-CN" sz="1400" dirty="0"/>
              <a:t>, N. Morimoto and A. Lu, "Techniques for data hiding," in IBM Systems Journal, vol. 35, no. 3.4, pp. 313-336, 1996.</a:t>
            </a:r>
          </a:p>
          <a:p>
            <a:pPr algn="just"/>
            <a:r>
              <a:rPr lang="en-US" altLang="zh-CN" sz="1400" dirty="0"/>
              <a:t>[4] Y. Suzuki, R. Nishimura and B. Ko, "Advanced Audio Watermarking Based on Echo Hiding: Time-Spread Echo Hiding," Digital Audio Watermarking Techniques and Technologies: Applications and Benchmarks, pp. 123-151, 2008.</a:t>
            </a:r>
          </a:p>
          <a:p>
            <a:pPr algn="just"/>
            <a:r>
              <a:rPr lang="en-US" altLang="zh-CN" sz="1400" dirty="0"/>
              <a:t>[5] X. He and M. </a:t>
            </a:r>
            <a:r>
              <a:rPr lang="en-US" altLang="zh-CN" sz="1400" dirty="0" err="1"/>
              <a:t>Scordilis</a:t>
            </a:r>
            <a:r>
              <a:rPr lang="en-US" altLang="zh-CN" sz="1400" dirty="0"/>
              <a:t>, "Spread Spectrum for Digital Audio Watermarking," Digital Audio Watermarking Techniques and Technologies: Applications and Benchmarks, pp. 11-49, 2008. </a:t>
            </a:r>
          </a:p>
          <a:p>
            <a:pPr algn="just"/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186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3867-CC90-EF41-94F2-FDB9A0E8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Project </a:t>
            </a:r>
            <a:r>
              <a:rPr lang="zh-CN" altLang="zh-CN" sz="3600" dirty="0"/>
              <a:t>Description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D5A1-F272-394B-BEF2-69C788B6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 dirty="0"/>
              <a:t>Watermarking is a technique for embedding additional data along with audio signal so that it will not effect its perceptual quality of an audio signal. </a:t>
            </a:r>
          </a:p>
          <a:p>
            <a:pPr algn="just"/>
            <a:r>
              <a:rPr lang="en-US" altLang="zh-CN" sz="2400" dirty="0"/>
              <a:t>Host signal: audio</a:t>
            </a:r>
          </a:p>
          <a:p>
            <a:pPr algn="just"/>
            <a:r>
              <a:rPr lang="en-US" altLang="zh-CN" sz="2400" dirty="0"/>
              <a:t>Watermark: data sequence</a:t>
            </a:r>
          </a:p>
        </p:txBody>
      </p:sp>
    </p:spTree>
    <p:extLst>
      <p:ext uri="{BB962C8B-B14F-4D97-AF65-F5344CB8AC3E}">
        <p14:creationId xmlns:p14="http://schemas.microsoft.com/office/powerpoint/2010/main" val="9727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280FE-61FD-4D86-8900-A611D230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Requirements of watermarking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DF4BCA-E620-4E51-AE44-C240ACAF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114800"/>
          </a:xfrm>
        </p:spPr>
        <p:txBody>
          <a:bodyPr/>
          <a:lstStyle/>
          <a:p>
            <a:pPr algn="just"/>
            <a:r>
              <a:rPr lang="en-US" altLang="zh-CN" sz="1800" dirty="0"/>
              <a:t>Inaudibility. The signal to noise ratio of the watermarked signal to the original signal should be maintained greater than 20 </a:t>
            </a:r>
            <a:r>
              <a:rPr lang="en-US" altLang="zh-CN" sz="1800" dirty="0" err="1"/>
              <a:t>dB.</a:t>
            </a:r>
            <a:r>
              <a:rPr lang="en-US" altLang="zh-CN" sz="1800" dirty="0"/>
              <a:t> Also, we should make sure that the modified signal not perceivable by human ear. [1]</a:t>
            </a:r>
          </a:p>
          <a:p>
            <a:pPr algn="just"/>
            <a:r>
              <a:rPr lang="en-US" altLang="zh-CN" sz="1800" dirty="0"/>
              <a:t>Robustness. Watermark should be robust against common signal processing attacks such as lossy compression, linear filtering, resampling, etc. [1]</a:t>
            </a:r>
          </a:p>
          <a:p>
            <a:pPr algn="just"/>
            <a:r>
              <a:rPr lang="en-US" altLang="zh-CN" sz="1800" dirty="0"/>
              <a:t>Capacity. The efficient watermarking technique should be able to carry more information but should not degrade the quality of the audio signal. [1] </a:t>
            </a:r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D43FF28B-28EC-4B30-B281-21472E946886}"/>
              </a:ext>
            </a:extLst>
          </p:cNvPr>
          <p:cNvSpPr/>
          <p:nvPr/>
        </p:nvSpPr>
        <p:spPr bwMode="auto">
          <a:xfrm>
            <a:off x="5508104" y="4437112"/>
            <a:ext cx="2013166" cy="158433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ゴシック" pitchFamily="-92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5BD508-250E-4FFB-AEF2-DC476A8A2A12}"/>
              </a:ext>
            </a:extLst>
          </p:cNvPr>
          <p:cNvSpPr txBox="1"/>
          <p:nvPr/>
        </p:nvSpPr>
        <p:spPr>
          <a:xfrm>
            <a:off x="4354447" y="585217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Inaudibility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2E17DD-A43E-445C-9354-6B5553AD11DA}"/>
              </a:ext>
            </a:extLst>
          </p:cNvPr>
          <p:cNvSpPr txBox="1"/>
          <p:nvPr/>
        </p:nvSpPr>
        <p:spPr>
          <a:xfrm>
            <a:off x="6667087" y="438279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Robustness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8F2A1B-6838-470F-A484-9DCAECDBCEA0}"/>
              </a:ext>
            </a:extLst>
          </p:cNvPr>
          <p:cNvSpPr txBox="1"/>
          <p:nvPr/>
        </p:nvSpPr>
        <p:spPr>
          <a:xfrm>
            <a:off x="7668344" y="583305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Capacity</a:t>
            </a:r>
            <a:endParaRPr lang="zh-CN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4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D7DCC5-2302-4541-A609-E43C15E9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Flow Diagram</a:t>
            </a:r>
            <a:endParaRPr lang="zh-CN" altLang="en-US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ED44B2-B1FF-4CA8-BD42-F42DB6ED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793901"/>
            <a:ext cx="6552728" cy="43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4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3867-CC90-EF41-94F2-FDB9A0E8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MP3 Specification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D5A1-F272-394B-BEF2-69C788B6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 dirty="0"/>
              <a:t>MP3 (formally MPEG-1 Audio Layer III or MPEG-2 Audio Layer III) is a compressed coding format for audio signal. </a:t>
            </a:r>
          </a:p>
          <a:p>
            <a:pPr algn="just"/>
            <a:r>
              <a:rPr lang="en-US" altLang="zh-CN" sz="2400" dirty="0"/>
              <a:t>Validation for robustness (compressed). </a:t>
            </a:r>
          </a:p>
        </p:txBody>
      </p:sp>
    </p:spTree>
    <p:extLst>
      <p:ext uri="{BB962C8B-B14F-4D97-AF65-F5344CB8AC3E}">
        <p14:creationId xmlns:p14="http://schemas.microsoft.com/office/powerpoint/2010/main" val="141933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3867-CC90-EF41-94F2-FDB9A0E8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MP3 basic techniques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D5A1-F272-394B-BEF2-69C788B6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1800" b="1" dirty="0"/>
              <a:t>compressed domain</a:t>
            </a:r>
          </a:p>
          <a:p>
            <a:pPr marL="0" indent="0" algn="just">
              <a:buNone/>
            </a:pPr>
            <a:r>
              <a:rPr lang="en-US" altLang="zh-CN" sz="1800" dirty="0"/>
              <a:t>      Embed watermarks to PCM-data operate with all audio formats (not sure to survive the coding/decoding procedure, time consuming)</a:t>
            </a:r>
          </a:p>
          <a:p>
            <a:pPr algn="just"/>
            <a:r>
              <a:rPr lang="en-US" altLang="zh-CN" sz="1800" b="1" dirty="0"/>
              <a:t>Sanford et al. and MP3Stego</a:t>
            </a:r>
          </a:p>
          <a:p>
            <a:pPr marL="0" indent="0" algn="just">
              <a:buNone/>
            </a:pPr>
            <a:r>
              <a:rPr lang="en-US" altLang="zh-CN" sz="1800" dirty="0"/>
              <a:t>      Auxiliary information is embedded as a watermark into the host signal by a lossy compression technique</a:t>
            </a:r>
          </a:p>
          <a:p>
            <a:pPr marL="0" indent="0" algn="just">
              <a:buNone/>
            </a:pPr>
            <a:r>
              <a:rPr lang="en-US" altLang="zh-CN" sz="1800" dirty="0"/>
              <a:t>      MP3Stego hides information in MP3 files during the compression process (compress, encrypted, and then hidden in the MP3 bit stream)</a:t>
            </a:r>
          </a:p>
          <a:p>
            <a:pPr algn="just"/>
            <a:r>
              <a:rPr lang="en-US" altLang="zh-CN" sz="1800" b="1" dirty="0"/>
              <a:t>Use or not of the original signal for watermark detection </a:t>
            </a:r>
          </a:p>
          <a:p>
            <a:pPr marL="0" indent="0" algn="just">
              <a:buNone/>
            </a:pPr>
            <a:r>
              <a:rPr lang="en-US" altLang="zh-CN" sz="1800" dirty="0"/>
              <a:t>       Not to use the original signal because it results in storage waste and adds danger of its usage by malicious users.</a:t>
            </a:r>
          </a:p>
          <a:p>
            <a:pPr marL="0" indent="0">
              <a:buNone/>
            </a:pPr>
            <a:r>
              <a:rPr lang="en-US" altLang="zh-CN" sz="1800" dirty="0"/>
              <a:t>       Not immunized against inversion attacks by third parties. [2]</a:t>
            </a:r>
            <a:br>
              <a:rPr lang="en-US" altLang="zh-CN" sz="1800" dirty="0"/>
            </a:b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04045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D21-7F71-BA49-8058-46E377C2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Different algorithms for watermarking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985B2-E6FB-2A41-8CEA-28C64D1E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Time domain algorithms:</a:t>
            </a:r>
          </a:p>
          <a:p>
            <a:r>
              <a:rPr lang="en-US" altLang="zh-CN" sz="2400" dirty="0"/>
              <a:t>Least Significant Bit Coding</a:t>
            </a:r>
          </a:p>
          <a:p>
            <a:r>
              <a:rPr lang="en-US" altLang="zh-CN" sz="2400" dirty="0"/>
              <a:t>Echo Hiding</a:t>
            </a:r>
          </a:p>
          <a:p>
            <a:endParaRPr lang="en-US" altLang="zh-CN" sz="2400" dirty="0"/>
          </a:p>
          <a:p>
            <a:r>
              <a:rPr lang="en-US" altLang="zh-CN" sz="2400" dirty="0"/>
              <a:t>Frequency domain algorithms:</a:t>
            </a:r>
          </a:p>
          <a:p>
            <a:r>
              <a:rPr lang="en-US" altLang="zh-CN" sz="2400" dirty="0"/>
              <a:t>Phase coding</a:t>
            </a:r>
          </a:p>
          <a:p>
            <a:r>
              <a:rPr lang="en-US" altLang="zh-CN" sz="2400" dirty="0"/>
              <a:t>Spread spectrum </a:t>
            </a:r>
          </a:p>
        </p:txBody>
      </p:sp>
    </p:spTree>
    <p:extLst>
      <p:ext uri="{BB962C8B-B14F-4D97-AF65-F5344CB8AC3E}">
        <p14:creationId xmlns:p14="http://schemas.microsoft.com/office/powerpoint/2010/main" val="35017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42B41-E043-413F-9065-1FC4AFC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Least Significant Bit Coding</a:t>
            </a:r>
            <a:br>
              <a:rPr lang="en-US" altLang="zh-CN" sz="3600" dirty="0"/>
            </a:b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478BD5-5D00-4732-8609-799FA56E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/>
          <a:lstStyle/>
          <a:p>
            <a:pPr algn="just"/>
            <a:r>
              <a:rPr lang="en-US" altLang="zh-CN" sz="2800" dirty="0"/>
              <a:t>Substitution of the LSB of the cover audio with the bit pattern from the watermark signal. </a:t>
            </a:r>
          </a:p>
          <a:p>
            <a:pPr algn="just"/>
            <a:r>
              <a:rPr lang="en-US" altLang="zh-CN" sz="2800" dirty="0"/>
              <a:t>ASCII code for letter “y” is 121.</a:t>
            </a:r>
          </a:p>
          <a:p>
            <a:pPr algn="just"/>
            <a:r>
              <a:rPr lang="en-US" altLang="zh-CN" sz="2800" dirty="0"/>
              <a:t>Binary representation of decimal 121:</a:t>
            </a:r>
          </a:p>
          <a:p>
            <a:pPr algn="just"/>
            <a:endParaRPr lang="en-US" altLang="zh-CN" sz="2800" dirty="0"/>
          </a:p>
          <a:p>
            <a:pPr algn="just"/>
            <a:endParaRPr lang="en-US" altLang="zh-CN" sz="2800" dirty="0"/>
          </a:p>
          <a:p>
            <a:pPr algn="just"/>
            <a:endParaRPr lang="en-US" altLang="zh-CN" sz="28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C6456145-EEAF-4F57-9995-8483A1604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5962"/>
              </p:ext>
            </p:extLst>
          </p:nvPr>
        </p:nvGraphicFramePr>
        <p:xfrm>
          <a:off x="1331640" y="4005064"/>
          <a:ext cx="6096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63746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88500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106586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275204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549259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808883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567459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3846006"/>
                    </a:ext>
                  </a:extLst>
                </a:gridCol>
              </a:tblGrid>
              <a:tr h="303236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6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44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42B41-E043-413F-9065-1FC4AFC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Phase Coding 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478BD5-5D00-4732-8609-799FA56EAA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altLang="zh-CN" sz="2200" dirty="0"/>
                  <a:t>Replacing the phase of initial audio segment with a reference phase which represents the embedded information. [3]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/>
                        </m:ctrlPr>
                      </m:sSubPr>
                      <m:e>
                        <m:r>
                          <a:rPr lang="zh-CN" altLang="en-US" sz="1800" i="1"/>
                          <m:t>𝜑</m:t>
                        </m:r>
                      </m:e>
                      <m:sub>
                        <m:r>
                          <a:rPr lang="zh-CN" altLang="en-US" sz="1800" i="1"/>
                          <m:t>𝑑𝑎𝑡𝑎</m:t>
                        </m:r>
                      </m:sub>
                    </m:sSub>
                    <m:r>
                      <a:rPr lang="zh-CN" altLang="zh-CN" sz="1800" i="1"/>
                      <m:t>=</m:t>
                    </m:r>
                    <m:f>
                      <m:fPr>
                        <m:ctrlPr>
                          <a:rPr lang="zh-CN" altLang="zh-CN" sz="1800" i="1"/>
                        </m:ctrlPr>
                      </m:fPr>
                      <m:num>
                        <m:r>
                          <a:rPr lang="zh-CN" altLang="en-US" sz="1800" i="1"/>
                          <m:t>𝜋</m:t>
                        </m:r>
                      </m:num>
                      <m:den>
                        <m:r>
                          <a:rPr lang="zh-CN" altLang="zh-CN" sz="1800" i="1"/>
                          <m:t>2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dirty="0">
                    <a:latin typeface="Cambria Math" panose="02040503050406030204" pitchFamily="18" charset="0"/>
                  </a:rPr>
                  <a:t>for binary message 0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/>
                        </m:ctrlPr>
                      </m:sSubPr>
                      <m:e>
                        <m:r>
                          <a:rPr lang="zh-CN" altLang="en-US" sz="1800" i="1"/>
                          <m:t>𝜑</m:t>
                        </m:r>
                      </m:e>
                      <m:sub>
                        <m:r>
                          <a:rPr lang="zh-CN" altLang="en-US" sz="1800" i="1"/>
                          <m:t>𝑑𝑎𝑡𝑎</m:t>
                        </m:r>
                      </m:sub>
                    </m:sSub>
                    <m:r>
                      <a:rPr lang="zh-CN" altLang="zh-CN" sz="1800" i="1"/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1800" i="1"/>
                        </m:ctrlPr>
                      </m:fPr>
                      <m:num>
                        <m:r>
                          <a:rPr lang="zh-CN" altLang="en-US" sz="1800" i="1"/>
                          <m:t>𝜋</m:t>
                        </m:r>
                      </m:num>
                      <m:den>
                        <m:r>
                          <a:rPr lang="zh-CN" altLang="zh-CN" sz="1800" i="1"/>
                          <m:t>2</m:t>
                        </m:r>
                      </m:den>
                    </m:f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sz="1800" dirty="0">
                    <a:latin typeface="Cambria Math" panose="02040503050406030204" pitchFamily="18" charset="0"/>
                  </a:rPr>
                  <a:t>for binary message 1</a:t>
                </a:r>
                <a:endParaRPr lang="en-US" altLang="zh-CN" sz="1800" dirty="0"/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1800" i="1"/>
                        </m:ctrlPr>
                      </m:dPr>
                      <m:e>
                        <m:eqArr>
                          <m:eqArrPr>
                            <m:ctrlPr>
                              <a:rPr lang="zh-CN" altLang="zh-CN" sz="1800" i="1"/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𝑜𝑢𝑡</m:t>
                                </m:r>
                                <m:r>
                                  <a:rPr lang="zh-CN" altLang="zh-CN" sz="1800" i="1"/>
                                  <m:t>1</m:t>
                                </m:r>
                              </m:sub>
                            </m:sSub>
                            <m:r>
                              <a:rPr lang="zh-CN" altLang="zh-CN" sz="1800" i="1"/>
                              <m:t>=</m:t>
                            </m:r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𝑑𝑎𝑡𝑎</m:t>
                                </m:r>
                                <m:r>
                                  <a:rPr lang="zh-CN" altLang="zh-CN" sz="1800" i="1"/>
                                  <m:t>1</m:t>
                                </m:r>
                              </m:sub>
                            </m:sSub>
                            <m:r>
                              <a:rPr lang="zh-CN" altLang="zh-CN" sz="1800" i="1"/>
                              <m:t>+∆</m:t>
                            </m:r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zh-CN" sz="1800" i="1"/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zh-CN" altLang="zh-CN" sz="1800" i="1"/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𝑜𝑢𝑡𝑛</m:t>
                                </m:r>
                              </m:sub>
                            </m:sSub>
                            <m:r>
                              <a:rPr lang="zh-CN" altLang="zh-CN" sz="1800" i="1"/>
                              <m:t>=</m:t>
                            </m:r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𝑑𝑎𝑡𝑎𝑛</m:t>
                                </m:r>
                              </m:sub>
                            </m:sSub>
                            <m:r>
                              <a:rPr lang="zh-CN" altLang="zh-CN" sz="1800" i="1"/>
                              <m:t>+∆</m:t>
                            </m:r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zh-CN" altLang="zh-CN" sz="1800" i="1"/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𝑜𝑢𝑡𝐾</m:t>
                                </m:r>
                              </m:sub>
                            </m:sSub>
                            <m:r>
                              <a:rPr lang="zh-CN" altLang="zh-CN" sz="1800" i="1"/>
                              <m:t>=</m:t>
                            </m:r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𝑑𝑎𝑡𝑎𝑘</m:t>
                                </m:r>
                              </m:sub>
                            </m:sSub>
                            <m:r>
                              <a:rPr lang="zh-CN" altLang="zh-CN" sz="1800" i="1"/>
                              <m:t>+∆</m:t>
                            </m:r>
                            <m:sSub>
                              <m:sSubPr>
                                <m:ctrlPr>
                                  <a:rPr lang="zh-CN" altLang="zh-CN" sz="1800" i="1"/>
                                </m:ctrlPr>
                              </m:sSubPr>
                              <m:e>
                                <m:r>
                                  <a:rPr lang="zh-CN" altLang="en-US" sz="1800" i="1"/>
                                  <m:t>𝜑</m:t>
                                </m:r>
                              </m:e>
                              <m:sub>
                                <m:r>
                                  <a:rPr lang="zh-CN" altLang="en-US" sz="1800" i="1"/>
                                  <m:t>𝑘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1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478BD5-5D00-4732-8609-799FA56EA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05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715</Words>
  <Application>Microsoft Office PowerPoint</Application>
  <PresentationFormat>全屏显示(4:3)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Office Theme</vt:lpstr>
      <vt:lpstr>ECE 427   Project Presentation</vt:lpstr>
      <vt:lpstr>Project Description</vt:lpstr>
      <vt:lpstr>Requirements of watermarking</vt:lpstr>
      <vt:lpstr>Flow Diagram</vt:lpstr>
      <vt:lpstr>MP3 Specification</vt:lpstr>
      <vt:lpstr>MP3 basic techniques</vt:lpstr>
      <vt:lpstr>Different algorithms for watermarking</vt:lpstr>
      <vt:lpstr>Least Significant Bit Coding </vt:lpstr>
      <vt:lpstr>Phase Coding </vt:lpstr>
      <vt:lpstr>LSB and Phase Coding Results</vt:lpstr>
      <vt:lpstr>Echo Hiding [4] </vt:lpstr>
      <vt:lpstr>Echo Hiding Results</vt:lpstr>
      <vt:lpstr>Spread Spectrum [5] </vt:lpstr>
      <vt:lpstr>Spread Spectrum Results I</vt:lpstr>
      <vt:lpstr>Spread Spectrum Results II</vt:lpstr>
      <vt:lpstr>PowerPoint 演示文稿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Enhancement using  Generative Adversarial Networks</dc:title>
  <dc:creator>Yang, Lihao</dc:creator>
  <cp:lastModifiedBy>Lihao Yang</cp:lastModifiedBy>
  <cp:revision>70</cp:revision>
  <dcterms:created xsi:type="dcterms:W3CDTF">2019-12-12T06:10:49Z</dcterms:created>
  <dcterms:modified xsi:type="dcterms:W3CDTF">2020-05-07T12:03:11Z</dcterms:modified>
</cp:coreProperties>
</file>