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T Sans Narrow"/>
      <p:regular r:id="rId18"/>
      <p:bold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TSansNarrow-bold.fntdata"/><Relationship Id="rId6" Type="http://schemas.openxmlformats.org/officeDocument/2006/relationships/slide" Target="slides/slide1.xml"/><Relationship Id="rId18" Type="http://schemas.openxmlformats.org/officeDocument/2006/relationships/font" Target="fonts/PTSans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5de1768d2_1_1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b5de1768d2_1_1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9d70581c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b9d70581c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b9e5eaaea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b9e5eaaea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b5de1768d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b5de1768d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9d70581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9d70581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b5de1768d2_1_1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b5de1768d2_1_1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5de1768d2_1_1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b5de1768d2_1_1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b9d70581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b9d70581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b9e5eaaea1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b9e5eaaea1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b5de1768d2_1_1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b5de1768d2_1_1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b9d70581c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b9d70581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1tcpMtrBCsd_Xl76z3vAvVX88nOU6ZdM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enXtVHrhFBE5Bm9wMDfq9NyiSeP75hBm/view" TargetMode="External"/><Relationship Id="rId4" Type="http://schemas.openxmlformats.org/officeDocument/2006/relationships/image" Target="../media/image1.png"/><Relationship Id="rId10" Type="http://schemas.openxmlformats.org/officeDocument/2006/relationships/hyperlink" Target="http://drive.google.com/file/d/172FF-_xtRgAOlcpLd3lXEhjL_x_xda0H/view" TargetMode="External"/><Relationship Id="rId9" Type="http://schemas.openxmlformats.org/officeDocument/2006/relationships/hyperlink" Target="http://drive.google.com/file/d/16QovdD_35RrCHd5kP-e_Zh7inYoqFhzD/view" TargetMode="External"/><Relationship Id="rId5" Type="http://schemas.openxmlformats.org/officeDocument/2006/relationships/hyperlink" Target="http://drive.google.com/file/d/19MM9yZ79Djsi_K3FmPvmsmPT1aw8aFA2/view" TargetMode="External"/><Relationship Id="rId6" Type="http://schemas.openxmlformats.org/officeDocument/2006/relationships/hyperlink" Target="http://drive.google.com/file/d/1QQHK-4aIYndc7iRfXevnqrexC6bERM6X/view" TargetMode="External"/><Relationship Id="rId7" Type="http://schemas.openxmlformats.org/officeDocument/2006/relationships/hyperlink" Target="http://drive.google.com/file/d/1wSP-PBFe2jWA3kekwIGQw-3MFJHUMm7P/view" TargetMode="External"/><Relationship Id="rId8" Type="http://schemas.openxmlformats.org/officeDocument/2006/relationships/hyperlink" Target="http://drive.google.com/file/d/1BqFUeX3sL91wXW0ENway4QXGx4wPSykP/view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</a:t>
            </a:r>
            <a:r>
              <a:rPr lang="en"/>
              <a:t> Modal Shifting Using Chromagrams &amp; a CNN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Miller Hickman and Alex Mancuso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311700" y="920400"/>
            <a:ext cx="8520600" cy="33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6000">
                <a:solidFill>
                  <a:schemeClr val="accent1"/>
                </a:solidFill>
              </a:rPr>
              <a:t>Questions?</a:t>
            </a:r>
            <a:endParaRPr b="1" sz="6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[1] </a:t>
            </a:r>
            <a:r>
              <a:rPr lang="en" sz="1200"/>
              <a:t>Brown, Judith &amp; Puckette, Miller. (1992). "An efficient algorithm for the calculation of a constant Q transform". Journal of the Acoustical Society of America. 92. 2698. 10.1121/1.404385.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[2] PySynth, “PySynth - a Music Synthesizer for Python,” https://mdoege.github.io/PySynth/ (accessed Dec. 5, 2022) 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[3] Q. Xi, R. Bittner, J. Pauwels, X. Ye, and J. P. Bello, "Guitarset: A Dataset for Guitar Transcription", in 19th International Society for Music Information Retrieval Conference, Paris, France, Sept. 2018.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[4] Ronneberger, O., Fischer, P., Brox, T. (2015). U-Net: Convolutional Networks for Biomedical Image Segmentation. In: Navab, N., Hornegger, J., Wells, W., Frangi, A. (eds) Medical Image Computing and Computer-Assisted Intervention – MICCAI 2015. MICCAI 2015. Lecture Notes in Computer Science(), vol 9351. Springer, Cham. https://doi.org/10.1007/978-3-319-24574-4_28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[5] Stoller, Daniel &amp; Ewert, Sebastian &amp; Dixon, Simon. (2018). Wave-U-Net: A Multi-Scale Neural Network for End-to-End Audio Source Separation.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/>
          <p:nvPr/>
        </p:nvSpPr>
        <p:spPr>
          <a:xfrm>
            <a:off x="923925" y="283125"/>
            <a:ext cx="1620600" cy="89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1723700" y="1441850"/>
            <a:ext cx="1659300" cy="7071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1D Conv + ReLU</a:t>
            </a: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2544525" y="2412763"/>
            <a:ext cx="1374000" cy="5619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1D Conv + ReLU</a:t>
            </a:r>
            <a:endParaRPr sz="1100"/>
          </a:p>
        </p:txBody>
      </p:sp>
      <p:sp>
        <p:nvSpPr>
          <p:cNvPr id="178" name="Google Shape;178;p24"/>
          <p:cNvSpPr/>
          <p:nvPr/>
        </p:nvSpPr>
        <p:spPr>
          <a:xfrm>
            <a:off x="3192825" y="3238500"/>
            <a:ext cx="1003200" cy="451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1D Conv + ReLU</a:t>
            </a:r>
            <a:endParaRPr sz="800"/>
          </a:p>
        </p:txBody>
      </p:sp>
      <p:sp>
        <p:nvSpPr>
          <p:cNvPr id="179" name="Google Shape;179;p24"/>
          <p:cNvSpPr/>
          <p:nvPr/>
        </p:nvSpPr>
        <p:spPr>
          <a:xfrm flipH="1">
            <a:off x="6599475" y="283125"/>
            <a:ext cx="1620600" cy="89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 flipH="1">
            <a:off x="5761000" y="1441850"/>
            <a:ext cx="1659300" cy="7071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1D Conv + ReLU</a:t>
            </a:r>
            <a:endParaRPr/>
          </a:p>
        </p:txBody>
      </p:sp>
      <p:sp>
        <p:nvSpPr>
          <p:cNvPr id="181" name="Google Shape;181;p24"/>
          <p:cNvSpPr/>
          <p:nvPr/>
        </p:nvSpPr>
        <p:spPr>
          <a:xfrm flipH="1">
            <a:off x="5225475" y="2412763"/>
            <a:ext cx="1374000" cy="5619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1D Conv + ReLU</a:t>
            </a:r>
            <a:endParaRPr sz="1100"/>
          </a:p>
        </p:txBody>
      </p:sp>
      <p:sp>
        <p:nvSpPr>
          <p:cNvPr id="182" name="Google Shape;182;p24"/>
          <p:cNvSpPr/>
          <p:nvPr/>
        </p:nvSpPr>
        <p:spPr>
          <a:xfrm flipH="1">
            <a:off x="4947975" y="3238500"/>
            <a:ext cx="1003200" cy="451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1D Conv + ReLU</a:t>
            </a:r>
            <a:endParaRPr sz="800"/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925" y="283125"/>
            <a:ext cx="1659301" cy="9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9475" y="283125"/>
            <a:ext cx="1620600" cy="89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4"/>
          <p:cNvCxnSpPr/>
          <p:nvPr/>
        </p:nvCxnSpPr>
        <p:spPr>
          <a:xfrm>
            <a:off x="2029625" y="1261275"/>
            <a:ext cx="156900" cy="1710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24"/>
          <p:cNvCxnSpPr/>
          <p:nvPr/>
        </p:nvCxnSpPr>
        <p:spPr>
          <a:xfrm>
            <a:off x="2694950" y="2195363"/>
            <a:ext cx="156900" cy="1710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3226100" y="3021075"/>
            <a:ext cx="156900" cy="1710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24"/>
          <p:cNvSpPr txBox="1"/>
          <p:nvPr/>
        </p:nvSpPr>
        <p:spPr>
          <a:xfrm>
            <a:off x="2155750" y="2158525"/>
            <a:ext cx="655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  <a:t>Max Pooling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2694950" y="2989125"/>
            <a:ext cx="655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  <a:t>Max Pooling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3723125" y="3954125"/>
            <a:ext cx="655500" cy="2925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1D Conv + ReLU</a:t>
            </a:r>
            <a:endParaRPr sz="800"/>
          </a:p>
        </p:txBody>
      </p:sp>
      <p:sp>
        <p:nvSpPr>
          <p:cNvPr id="191" name="Google Shape;191;p24"/>
          <p:cNvSpPr/>
          <p:nvPr/>
        </p:nvSpPr>
        <p:spPr>
          <a:xfrm>
            <a:off x="4766050" y="3954125"/>
            <a:ext cx="655500" cy="2925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1D Conv + ReLU</a:t>
            </a:r>
            <a:endParaRPr sz="800"/>
          </a:p>
        </p:txBody>
      </p:sp>
      <p:cxnSp>
        <p:nvCxnSpPr>
          <p:cNvPr id="192" name="Google Shape;192;p24"/>
          <p:cNvCxnSpPr/>
          <p:nvPr/>
        </p:nvCxnSpPr>
        <p:spPr>
          <a:xfrm>
            <a:off x="3652838" y="3725900"/>
            <a:ext cx="156900" cy="1710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24"/>
          <p:cNvSpPr txBox="1"/>
          <p:nvPr/>
        </p:nvSpPr>
        <p:spPr>
          <a:xfrm>
            <a:off x="3154238" y="3782875"/>
            <a:ext cx="655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  <a:t>Max Pooling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4311150" y="4413250"/>
            <a:ext cx="521700" cy="171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1D Conv + ReLU</a:t>
            </a:r>
            <a:endParaRPr sz="500"/>
          </a:p>
        </p:txBody>
      </p:sp>
      <p:cxnSp>
        <p:nvCxnSpPr>
          <p:cNvPr id="195" name="Google Shape;195;p24"/>
          <p:cNvCxnSpPr/>
          <p:nvPr/>
        </p:nvCxnSpPr>
        <p:spPr>
          <a:xfrm>
            <a:off x="4087338" y="4278875"/>
            <a:ext cx="156900" cy="1710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24"/>
          <p:cNvSpPr txBox="1"/>
          <p:nvPr/>
        </p:nvSpPr>
        <p:spPr>
          <a:xfrm>
            <a:off x="3559263" y="4303850"/>
            <a:ext cx="655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  <a:t>Max Pooling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1025900" y="0"/>
            <a:ext cx="1310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Input 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Spectrogram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6754425" y="0"/>
            <a:ext cx="1310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Spectrogram Mask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9" name="Google Shape;199;p24"/>
          <p:cNvCxnSpPr/>
          <p:nvPr/>
        </p:nvCxnSpPr>
        <p:spPr>
          <a:xfrm flipH="1" rot="10800000">
            <a:off x="4871250" y="4293025"/>
            <a:ext cx="156900" cy="171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24"/>
          <p:cNvSpPr txBox="1"/>
          <p:nvPr/>
        </p:nvSpPr>
        <p:spPr>
          <a:xfrm>
            <a:off x="4955099" y="4318000"/>
            <a:ext cx="588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  <a:t>Up-Conv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1" name="Google Shape;201;p24"/>
          <p:cNvCxnSpPr/>
          <p:nvPr/>
        </p:nvCxnSpPr>
        <p:spPr>
          <a:xfrm flipH="1" rot="10800000">
            <a:off x="5576250" y="3021075"/>
            <a:ext cx="156900" cy="171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24"/>
          <p:cNvSpPr txBox="1"/>
          <p:nvPr/>
        </p:nvSpPr>
        <p:spPr>
          <a:xfrm>
            <a:off x="5660099" y="3046050"/>
            <a:ext cx="588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  <a:t>Up-Conv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3" name="Google Shape;203;p24"/>
          <p:cNvCxnSpPr/>
          <p:nvPr/>
        </p:nvCxnSpPr>
        <p:spPr>
          <a:xfrm flipH="1" rot="10800000">
            <a:off x="5225475" y="3736725"/>
            <a:ext cx="156900" cy="171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" name="Google Shape;204;p24"/>
          <p:cNvSpPr txBox="1"/>
          <p:nvPr/>
        </p:nvSpPr>
        <p:spPr>
          <a:xfrm>
            <a:off x="5309324" y="3761700"/>
            <a:ext cx="588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  <a:t>Up-Conv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5" name="Google Shape;205;p24"/>
          <p:cNvCxnSpPr/>
          <p:nvPr/>
        </p:nvCxnSpPr>
        <p:spPr>
          <a:xfrm flipH="1" rot="10800000">
            <a:off x="6081975" y="2195375"/>
            <a:ext cx="156900" cy="171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Google Shape;206;p24"/>
          <p:cNvSpPr txBox="1"/>
          <p:nvPr/>
        </p:nvSpPr>
        <p:spPr>
          <a:xfrm>
            <a:off x="6165824" y="2220350"/>
            <a:ext cx="588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  <a:t>Up-Conv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7" name="Google Shape;207;p24"/>
          <p:cNvCxnSpPr/>
          <p:nvPr/>
        </p:nvCxnSpPr>
        <p:spPr>
          <a:xfrm flipH="1" rot="10800000">
            <a:off x="7331325" y="1224425"/>
            <a:ext cx="156900" cy="1710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4"/>
          <p:cNvCxnSpPr/>
          <p:nvPr/>
        </p:nvCxnSpPr>
        <p:spPr>
          <a:xfrm flipH="1" rot="10800000">
            <a:off x="3456600" y="1791950"/>
            <a:ext cx="2230800" cy="69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24"/>
          <p:cNvSpPr txBox="1"/>
          <p:nvPr/>
        </p:nvSpPr>
        <p:spPr>
          <a:xfrm>
            <a:off x="4168350" y="1570450"/>
            <a:ext cx="1029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  <a:t>Copy &amp; Concatenate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0" name="Google Shape;210;p24"/>
          <p:cNvCxnSpPr/>
          <p:nvPr/>
        </p:nvCxnSpPr>
        <p:spPr>
          <a:xfrm flipH="1" rot="10800000">
            <a:off x="3968100" y="2734350"/>
            <a:ext cx="1216500" cy="69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24"/>
          <p:cNvSpPr txBox="1"/>
          <p:nvPr/>
        </p:nvSpPr>
        <p:spPr>
          <a:xfrm>
            <a:off x="4181401" y="2512850"/>
            <a:ext cx="1003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  <a:t>Copy &amp; Concatenate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 flipH="1" rot="10800000">
            <a:off x="4292550" y="3539650"/>
            <a:ext cx="588600" cy="69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24"/>
          <p:cNvSpPr txBox="1"/>
          <p:nvPr/>
        </p:nvSpPr>
        <p:spPr>
          <a:xfrm>
            <a:off x="4244250" y="3333600"/>
            <a:ext cx="735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Times New Roman"/>
                <a:ea typeface="Times New Roman"/>
                <a:cs typeface="Times New Roman"/>
                <a:sym typeface="Times New Roman"/>
              </a:rPr>
              <a:t>Copy &amp; Concatenate</a:t>
            </a:r>
            <a:endParaRPr sz="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4" name="Google Shape;214;p24"/>
          <p:cNvCxnSpPr/>
          <p:nvPr/>
        </p:nvCxnSpPr>
        <p:spPr>
          <a:xfrm flipH="1" rot="10800000">
            <a:off x="4366200" y="4175650"/>
            <a:ext cx="420300" cy="33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24"/>
          <p:cNvSpPr txBox="1"/>
          <p:nvPr/>
        </p:nvSpPr>
        <p:spPr>
          <a:xfrm>
            <a:off x="4351188" y="3896888"/>
            <a:ext cx="52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Times New Roman"/>
                <a:ea typeface="Times New Roman"/>
                <a:cs typeface="Times New Roman"/>
                <a:sym typeface="Times New Roman"/>
              </a:rPr>
              <a:t>Copy &amp; Concatenate</a:t>
            </a:r>
            <a:endParaRPr sz="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152425"/>
            <a:ext cx="3764400" cy="13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797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65"/>
              <a:buChar char="●"/>
            </a:pPr>
            <a:r>
              <a:rPr lang="en" sz="1565"/>
              <a:t>Changing the pitches and chord tonalities of a given song to match another mode</a:t>
            </a:r>
            <a:endParaRPr sz="1565"/>
          </a:p>
          <a:p>
            <a:pPr indent="-304482" lvl="1" marL="9144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95"/>
              <a:buChar char="○"/>
            </a:pPr>
            <a:r>
              <a:rPr lang="en" sz="1195" u="sng"/>
              <a:t>E.g.</a:t>
            </a:r>
            <a:r>
              <a:rPr lang="en" sz="1195"/>
              <a:t> shifting a song in ionian (major) to be in aeolian (minor) </a:t>
            </a:r>
            <a:endParaRPr sz="1195"/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Modal Shifting?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525" y="846700"/>
            <a:ext cx="3313538" cy="2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4832100" y="3002150"/>
            <a:ext cx="3656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https://www.musicnotes.com/now/wp-content/uploads/Modes-White-Keys-1.png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852" y="2572100"/>
            <a:ext cx="3432926" cy="19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445565" y="4560675"/>
            <a:ext cx="331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http://professionalcomposers.com/wp-content/uploads/2020/10/Chord-Chart-for-All-7-Modes-Triad-Chords.png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832100" y="3387225"/>
            <a:ext cx="3799200" cy="13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b="1" lang="en" sz="15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Mode: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the way notes are spaced in a scale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b="1" lang="en" sz="15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Tonality: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the quality of a chord (major, minor, diminished, etc.)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1705200" y="449550"/>
            <a:ext cx="10146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44"/>
              <a:t>Goal</a:t>
            </a:r>
            <a:r>
              <a:rPr lang="en"/>
              <a:t>									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274050" y="1770900"/>
            <a:ext cx="3999900" cy="16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/>
              <a:t>Shift the stems of a song from one key and mode to another</a:t>
            </a:r>
            <a:endParaRPr sz="2800"/>
          </a:p>
        </p:txBody>
      </p:sp>
      <p:sp>
        <p:nvSpPr>
          <p:cNvPr id="85" name="Google Shape;85;p15"/>
          <p:cNvSpPr txBox="1"/>
          <p:nvPr>
            <p:ph idx="2" type="body"/>
          </p:nvPr>
        </p:nvSpPr>
        <p:spPr>
          <a:xfrm>
            <a:off x="4794600" y="1480500"/>
            <a:ext cx="40752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Input has to be individual, separated stems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Works best with synthesizer tones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Input needs to be free of embellishments (bends)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Chords are limited to Major, Minor, Diminished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7th chords included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No inversions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Original key &amp; mode + target key &amp; mode are defined by the user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4756800" y="394050"/>
            <a:ext cx="415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Design Considerations</a:t>
            </a:r>
            <a:endParaRPr/>
          </a:p>
        </p:txBody>
      </p:sp>
      <p:cxnSp>
        <p:nvCxnSpPr>
          <p:cNvPr id="87" name="Google Shape;87;p15"/>
          <p:cNvCxnSpPr/>
          <p:nvPr/>
        </p:nvCxnSpPr>
        <p:spPr>
          <a:xfrm rot="10800000">
            <a:off x="4530825" y="3600"/>
            <a:ext cx="6900" cy="5136300"/>
          </a:xfrm>
          <a:prstGeom prst="straightConnector1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 Detection and Chord Extraction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311700" y="1266325"/>
            <a:ext cx="4199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a chromagram calculated through Pitch Class Profile (PCP) from Constant-Q Transform, using kernels and FFT</a:t>
            </a:r>
            <a:endParaRPr/>
          </a:p>
          <a:p>
            <a:pPr indent="-3429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Distinct streams were counted as separate events</a:t>
            </a:r>
            <a:endParaRPr/>
          </a:p>
          <a:p>
            <a:pPr indent="-3429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Pychord library used to extract chord names</a:t>
            </a:r>
            <a:endParaRPr/>
          </a:p>
          <a:p>
            <a:pPr indent="-3429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Music21 library used for chord qualities</a:t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000" y="1152425"/>
            <a:ext cx="4092301" cy="306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title="chord_long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1125" y="4221651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Tonality Shifting 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650" y="1350738"/>
            <a:ext cx="4784423" cy="3006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477375" y="1474975"/>
            <a:ext cx="37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4863900" y="920400"/>
            <a:ext cx="41997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CNN based off of U-Net </a:t>
            </a:r>
            <a:r>
              <a:rPr lang="en"/>
              <a:t>architecture</a:t>
            </a:r>
            <a:r>
              <a:rPr lang="en"/>
              <a:t> to implicitly shift the tonality of a given chord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Task treated </a:t>
            </a:r>
            <a:r>
              <a:rPr lang="en"/>
              <a:t>similarly</a:t>
            </a:r>
            <a:r>
              <a:rPr lang="en"/>
              <a:t> to a source separation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MSE Loss on magnitude spectrogram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Separate models trained for each pairwise tonality combination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major to minor, minor to diminished, etc.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Training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11700" y="1266325"/>
            <a:ext cx="5292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collection was a major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Trained tonality shifting with 6 different synthesizer sounds from PySynth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 to Minor and Minor to Diminished models </a:t>
            </a:r>
            <a:r>
              <a:rPr lang="en"/>
              <a:t>achieved</a:t>
            </a:r>
            <a:r>
              <a:rPr lang="en"/>
              <a:t> satisfactory loss and 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Chords with a root note of C were used for training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 inference chords are pitch shifted to C before tonality shifting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Unable to </a:t>
            </a:r>
            <a:r>
              <a:rPr lang="en"/>
              <a:t>achieve</a:t>
            </a:r>
            <a:r>
              <a:rPr lang="en"/>
              <a:t> respectable loss values with Diminished to Major model</a:t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746" y="1123575"/>
            <a:ext cx="2870554" cy="35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Bringing It All Together</a:t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502275" y="1291350"/>
            <a:ext cx="2016000" cy="662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Audio Files</a:t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502275" y="2081925"/>
            <a:ext cx="2016000" cy="707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Calculate Chromagram</a:t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502275" y="2934600"/>
            <a:ext cx="2016000" cy="662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 Pitches</a:t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502275" y="3741975"/>
            <a:ext cx="2016000" cy="662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Retrieve Chord Names/Chord Qualities</a:t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4767475" y="1105925"/>
            <a:ext cx="2559300" cy="662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Determine Scale Degree in Original Key</a:t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5152375" y="4259638"/>
            <a:ext cx="1789500" cy="662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 Shift</a:t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6179675" y="2322100"/>
            <a:ext cx="1789500" cy="662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Determine desired tonality in new mode</a:t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6179675" y="3360788"/>
            <a:ext cx="1789500" cy="662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Tonality Shift</a:t>
            </a:r>
            <a:endParaRPr/>
          </a:p>
        </p:txBody>
      </p:sp>
      <p:cxnSp>
        <p:nvCxnSpPr>
          <p:cNvPr id="124" name="Google Shape;124;p19"/>
          <p:cNvCxnSpPr>
            <a:endCxn id="117" idx="0"/>
          </p:cNvCxnSpPr>
          <p:nvPr/>
        </p:nvCxnSpPr>
        <p:spPr>
          <a:xfrm>
            <a:off x="1510275" y="1953525"/>
            <a:ext cx="0" cy="12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19"/>
          <p:cNvCxnSpPr>
            <a:endCxn id="118" idx="0"/>
          </p:cNvCxnSpPr>
          <p:nvPr/>
        </p:nvCxnSpPr>
        <p:spPr>
          <a:xfrm>
            <a:off x="1510275" y="2789400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9"/>
          <p:cNvCxnSpPr>
            <a:stCxn id="118" idx="2"/>
            <a:endCxn id="119" idx="0"/>
          </p:cNvCxnSpPr>
          <p:nvPr/>
        </p:nvCxnSpPr>
        <p:spPr>
          <a:xfrm>
            <a:off x="1510275" y="3596700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9"/>
          <p:cNvCxnSpPr/>
          <p:nvPr/>
        </p:nvCxnSpPr>
        <p:spPr>
          <a:xfrm flipH="1" rot="-5400000">
            <a:off x="4079975" y="2881375"/>
            <a:ext cx="2379900" cy="286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9"/>
          <p:cNvCxnSpPr>
            <a:stCxn id="119" idx="3"/>
            <a:endCxn id="120" idx="1"/>
          </p:cNvCxnSpPr>
          <p:nvPr/>
        </p:nvCxnSpPr>
        <p:spPr>
          <a:xfrm flipH="1" rot="10800000">
            <a:off x="2518275" y="1436925"/>
            <a:ext cx="2249100" cy="2636100"/>
          </a:xfrm>
          <a:prstGeom prst="curvedConnector3">
            <a:avLst>
              <a:gd fmla="val 16671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9"/>
          <p:cNvCxnSpPr>
            <a:endCxn id="122" idx="0"/>
          </p:cNvCxnSpPr>
          <p:nvPr/>
        </p:nvCxnSpPr>
        <p:spPr>
          <a:xfrm>
            <a:off x="7050425" y="1789900"/>
            <a:ext cx="24000" cy="5322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9"/>
          <p:cNvCxnSpPr>
            <a:stCxn id="122" idx="2"/>
            <a:endCxn id="123" idx="0"/>
          </p:cNvCxnSpPr>
          <p:nvPr/>
        </p:nvCxnSpPr>
        <p:spPr>
          <a:xfrm>
            <a:off x="7074425" y="2984200"/>
            <a:ext cx="0" cy="3765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19"/>
          <p:cNvSpPr txBox="1"/>
          <p:nvPr/>
        </p:nvSpPr>
        <p:spPr>
          <a:xfrm>
            <a:off x="4312625" y="2995450"/>
            <a:ext cx="102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Single Pitch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7229400" y="1868063"/>
            <a:ext cx="635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Chord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3" name="Google Shape;133;p19"/>
          <p:cNvCxnSpPr>
            <a:stCxn id="123" idx="2"/>
          </p:cNvCxnSpPr>
          <p:nvPr/>
        </p:nvCxnSpPr>
        <p:spPr>
          <a:xfrm rot="5400000">
            <a:off x="6877475" y="4067738"/>
            <a:ext cx="241800" cy="152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311700" y="1266325"/>
            <a:ext cx="4488900" cy="3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Works better for single-note melodies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Tonality shifting and chord detection is not accurate enough to demonstrate market usefulness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Some artifacts in tonality shifting output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Note </a:t>
            </a:r>
            <a:r>
              <a:rPr lang="en"/>
              <a:t>detection yielded errors when the input contained embellishments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/>
              <a:t>Pitch extraction thresholds needed to be adjusted often</a:t>
            </a:r>
            <a:endParaRPr/>
          </a:p>
        </p:txBody>
      </p:sp>
      <p:pic>
        <p:nvPicPr>
          <p:cNvPr id="140" name="Google Shape;140;p20" title="out_minor_48_TEST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450" y="1550562"/>
            <a:ext cx="308175" cy="3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 title="M_b_48.wav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087" y="1550550"/>
            <a:ext cx="308175" cy="3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5369475" y="1152425"/>
            <a:ext cx="116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Major C (Input)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7145700" y="1152413"/>
            <a:ext cx="134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Minor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C (Output)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p20" title="m_e_48.wav">
            <a:hlinkClick r:id="rId6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087" y="2427600"/>
            <a:ext cx="308175" cy="3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5369475" y="2029475"/>
            <a:ext cx="116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Minor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C (Input)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6" name="Google Shape;146;p20" title="out_dimH_48_TEST.wav">
            <a:hlinkClick r:id="rId7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441" y="2427600"/>
            <a:ext cx="308175" cy="3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6907063" y="2029475"/>
            <a:ext cx="182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Diminished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C (Output)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8" name="Google Shape;148;p20" title="Buddy_Holly_Melody.wav">
            <a:hlinkClick r:id="rId8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965" y="4581775"/>
            <a:ext cx="308175" cy="3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5515300" y="4227775"/>
            <a:ext cx="284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Melody Through Our Model (Output)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20" title="Buddy_Holly_Melody_Minor.wav">
            <a:hlinkClick r:id="rId9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2754" y="3781425"/>
            <a:ext cx="308175" cy="3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6896359" y="3377500"/>
            <a:ext cx="217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Minor Melody (Ground Truth)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2" name="Google Shape;152;p20" title="Buddy_Holly_Melody.wav">
            <a:hlinkClick r:id="rId10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6363" y="3825547"/>
            <a:ext cx="308175" cy="3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5029938" y="3377500"/>
            <a:ext cx="182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Major Melody (Input)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and Possible Improvements</a:t>
            </a:r>
            <a:endParaRPr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Allowing user input to simply be an audio file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Requires source s</a:t>
            </a:r>
            <a:r>
              <a:rPr lang="en"/>
              <a:t>eparation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effective Tonality Shifting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Wider breadth of timbres for Tonality Shifting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Automatic key detection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efficient note detection from chromagram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account for bends, embellishments in note stream detection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Including more notes in detection for complex chords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