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Source Sans Pr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8373415a0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8373415a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8373415a0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b8373415a0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b8373415a0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b8373415a0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line of best fit: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-Series of notes with known velocities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-Take the STFT (linear magnitude spectrum)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-Midi note # -&gt; fundamental frequency -&gt; list of harmonics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-Find the harmonics in the frequency spectrum of the relevant window (using interpolation)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-Sum the first ten harmonics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-Plot the velocity vs. the sum and find a line of best fit, which we altered to be an arctangent function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velocity: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-Do the same procedure; you know the midi #, so you know the fundamental and harmonic frequencies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-Find the harmonics in the frequency spectrum (again, use interpolation)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-Sum the harmonics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-Plug into line of best fit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b8373415a0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b8373415a0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-More harmonics = lower octave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-Check dictionary elements to make sure they learned correct octaves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-Look at activation functions; around ~2 seconds, A#4 is highly activated, but the ground truth is for A#3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correct for octave errors: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-Select frames where notes an octave apart (±12 dictionary elements) have onsets at the same frame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-Pull out magnitude spectrum of that frame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-Limit the frequency range of that spectrum (0-2000 Hz)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-Using all of the other notes that are on at that frame, calculate the theoretical # of peaks present for each activated octave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b9e791110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b9e791110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b9e79111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b9e79111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b8373415a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b8373415a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b8373415a0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b8373415a0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b9e791110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b9e791110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b8373415a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b8373415a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8373415a0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b8373415a0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9ab0135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9ab0135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9ab013543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9ab013543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b9ab013543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b9ab013543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b9ab013543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b9ab013543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b9ab01354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b9ab01354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b8373415a0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b8373415a0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00185" y="1991850"/>
            <a:ext cx="5807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 b="1" sz="5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7337531" y="463007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790243" y="4182401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893253" y="3333348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71302" y="4923775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386266" y="508134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79460" y="2703980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61540" y="643097"/>
            <a:ext cx="96300" cy="960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507235" y="1080863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8314019" y="3625322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82858" y="4186761"/>
            <a:ext cx="144300" cy="1440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58313" y="1596559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396483" y="226428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17492" y="2000594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425273" y="387880"/>
            <a:ext cx="57600" cy="57600"/>
          </a:xfrm>
          <a:prstGeom prst="ellipse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014029" y="4567546"/>
            <a:ext cx="192600" cy="192300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/>
          <p:nvPr/>
        </p:nvSpPr>
        <p:spPr>
          <a:xfrm>
            <a:off x="-26550" y="-14850"/>
            <a:ext cx="9197100" cy="51732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>
            <p:ph type="ctrTitle"/>
          </p:nvPr>
        </p:nvSpPr>
        <p:spPr>
          <a:xfrm>
            <a:off x="1546025" y="1754794"/>
            <a:ext cx="5832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b="1" sz="4400"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546025" y="301151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19" r="19" t="0"/>
          <a:stretch/>
        </p:blipFill>
        <p:spPr>
          <a:xfrm flipH="1" rot="10800000">
            <a:off x="5952" y="0"/>
            <a:ext cx="914060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idx="1" type="body"/>
          </p:nvPr>
        </p:nvSpPr>
        <p:spPr>
          <a:xfrm>
            <a:off x="1215300" y="1723650"/>
            <a:ext cx="6713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600"/>
              <a:buChar char="◎"/>
              <a:defRPr i="1" sz="3600"/>
            </a:lvl1pPr>
            <a:lvl2pPr indent="-4572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○"/>
              <a:defRPr i="1" sz="3600"/>
            </a:lvl2pPr>
            <a:lvl3pPr indent="-4572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◉"/>
              <a:defRPr i="1" sz="3600"/>
            </a:lvl3pPr>
            <a:lvl4pPr indent="-457200" lvl="3" marL="18288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4pPr>
            <a:lvl5pPr indent="-457200" lvl="4" marL="22860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5pPr>
            <a:lvl6pPr indent="-457200" lvl="5" marL="2743200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6pPr>
            <a:lvl7pPr indent="-457200" lvl="6" marL="32004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i="1" sz="3600"/>
            </a:lvl7pPr>
            <a:lvl8pPr indent="-457200" lvl="7" marL="3657600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i="1" sz="3600"/>
            </a:lvl8pPr>
            <a:lvl9pPr indent="-457200" lvl="8" marL="411480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i="1" sz="3600"/>
            </a:lvl9pPr>
          </a:lstStyle>
          <a:p/>
        </p:txBody>
      </p:sp>
      <p:grpSp>
        <p:nvGrpSpPr>
          <p:cNvPr id="32" name="Google Shape;32;p4"/>
          <p:cNvGrpSpPr/>
          <p:nvPr/>
        </p:nvGrpSpPr>
        <p:grpSpPr>
          <a:xfrm>
            <a:off x="3839646" y="782918"/>
            <a:ext cx="1464573" cy="842707"/>
            <a:chOff x="3593400" y="1729675"/>
            <a:chExt cx="1957200" cy="1123610"/>
          </a:xfrm>
        </p:grpSpPr>
        <p:sp>
          <p:nvSpPr>
            <p:cNvPr id="33" name="Google Shape;33;p4"/>
            <p:cNvSpPr txBox="1"/>
            <p:nvPr/>
          </p:nvSpPr>
          <p:spPr>
            <a:xfrm>
              <a:off x="3593400" y="1729675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000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  <a:endParaRPr b="1" sz="60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4025400" y="1760085"/>
              <a:ext cx="1093200" cy="1093200"/>
            </a:xfrm>
            <a:prstGeom prst="ellipse">
              <a:avLst/>
            </a:prstGeom>
            <a:noFill/>
            <a:ln cap="flat" cmpd="sng" w="9525">
              <a:solidFill>
                <a:srgbClr val="CFD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4190700" y="1925385"/>
              <a:ext cx="762600" cy="762600"/>
            </a:xfrm>
            <a:prstGeom prst="ellipse">
              <a:avLst/>
            </a:prstGeom>
            <a:noFill/>
            <a:ln cap="flat" cmpd="sng" w="19050">
              <a:solidFill>
                <a:srgbClr val="CFD8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6" name="Google Shape;36;p4"/>
          <p:cNvCxnSpPr>
            <a:endCxn id="34" idx="1"/>
          </p:cNvCxnSpPr>
          <p:nvPr/>
        </p:nvCxnSpPr>
        <p:spPr>
          <a:xfrm>
            <a:off x="3750511" y="390297"/>
            <a:ext cx="532200" cy="5355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7" name="Google Shape;37;p4"/>
          <p:cNvCxnSpPr/>
          <p:nvPr/>
        </p:nvCxnSpPr>
        <p:spPr>
          <a:xfrm rot="10800000">
            <a:off x="4362902" y="436125"/>
            <a:ext cx="209100" cy="369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" name="Google Shape;38;p4"/>
          <p:cNvCxnSpPr/>
          <p:nvPr/>
        </p:nvCxnSpPr>
        <p:spPr>
          <a:xfrm flipH="1" rot="10800000">
            <a:off x="4704510" y="351930"/>
            <a:ext cx="347100" cy="474600"/>
          </a:xfrm>
          <a:prstGeom prst="straightConnector1">
            <a:avLst/>
          </a:prstGeom>
          <a:noFill/>
          <a:ln cap="flat" cmpd="sng" w="9525">
            <a:solidFill>
              <a:srgbClr val="CFD8D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-87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786137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4682659" y="1200150"/>
            <a:ext cx="3675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" type="body"/>
          </p:nvPr>
        </p:nvSpPr>
        <p:spPr>
          <a:xfrm>
            <a:off x="786150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2" type="body"/>
          </p:nvPr>
        </p:nvSpPr>
        <p:spPr>
          <a:xfrm>
            <a:off x="3329992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5873834" y="1200150"/>
            <a:ext cx="2419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4055343"/>
            <a:ext cx="8229600" cy="36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-92" y="4749844"/>
            <a:ext cx="9144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Roboto Slab"/>
              <a:buNone/>
              <a:defRPr sz="20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Source Sans Pro"/>
              <a:buChar char="◎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Source Sans Pro"/>
              <a:buChar char="◉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b="1" sz="130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29.png"/><Relationship Id="rId5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5.png"/><Relationship Id="rId6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hyperlink" Target="http://drive.google.com/file/d/1dR0XqEXmfFPLqkvXKHZfktELb7A0glfV/view" TargetMode="External"/><Relationship Id="rId6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Relationship Id="rId4" Type="http://schemas.openxmlformats.org/officeDocument/2006/relationships/image" Target="../media/image32.png"/><Relationship Id="rId5" Type="http://schemas.openxmlformats.org/officeDocument/2006/relationships/hyperlink" Target="http://drive.google.com/file/d/1D7z5P-rHo5PP8AptmMt2OywzxLtvkk8e/view" TargetMode="External"/><Relationship Id="rId6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hyperlink" Target="http://drive.google.com/file/d/113vABhV9J2az7Wweu1AWSrNk8UunHpvU/view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4294967295"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Energy-Informed NMF for Piano MIDI Transcription</a:t>
            </a:r>
            <a:endParaRPr sz="4300"/>
          </a:p>
        </p:txBody>
      </p:sp>
      <p:sp>
        <p:nvSpPr>
          <p:cNvPr id="75" name="Google Shape;75;p13"/>
          <p:cNvSpPr txBox="1"/>
          <p:nvPr>
            <p:ph idx="4294967295" type="subTitle"/>
          </p:nvPr>
        </p:nvSpPr>
        <p:spPr>
          <a:xfrm>
            <a:off x="1930350" y="2797175"/>
            <a:ext cx="5283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/>
              <a:t>Ben Kevelson &amp; Teghan Murray</a:t>
            </a:r>
            <a:endParaRPr sz="2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800" y="769479"/>
            <a:ext cx="3553424" cy="166019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96865" y="2626175"/>
            <a:ext cx="2865687" cy="21975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22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MIDI Transcription</a:t>
            </a:r>
            <a:endParaRPr sz="2400"/>
          </a:p>
        </p:txBody>
      </p:sp>
      <p:sp>
        <p:nvSpPr>
          <p:cNvPr id="163" name="Google Shape;163;p22"/>
          <p:cNvSpPr txBox="1"/>
          <p:nvPr>
            <p:ph idx="1" type="body"/>
          </p:nvPr>
        </p:nvSpPr>
        <p:spPr>
          <a:xfrm>
            <a:off x="181700" y="1010725"/>
            <a:ext cx="5294100" cy="381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Thresholding: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Most simple way is to threshold each activation function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Adaptive thresholding:</a:t>
            </a:r>
            <a:endParaRPr sz="2100"/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en" sz="2100"/>
              <a:t>Follow amplitude of the input data to determine threshold for each frame</a:t>
            </a:r>
            <a:endParaRPr sz="2100"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Create NoteOn and NoteOff messages with the timing from the threshold and the note number from the dictionary elements</a:t>
            </a:r>
            <a:endParaRPr sz="2100"/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5800" y="1104924"/>
            <a:ext cx="3553424" cy="26827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3"/>
          <p:cNvPicPr preferRelativeResize="0"/>
          <p:nvPr/>
        </p:nvPicPr>
        <p:blipFill rotWithShape="1">
          <a:blip r:embed="rId3">
            <a:alphaModFix/>
          </a:blip>
          <a:srcRect b="33732" l="0" r="4278" t="7036"/>
          <a:stretch/>
        </p:blipFill>
        <p:spPr>
          <a:xfrm>
            <a:off x="3372475" y="1389100"/>
            <a:ext cx="2126150" cy="30465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0" name="Google Shape;170;p23"/>
          <p:cNvSpPr txBox="1"/>
          <p:nvPr/>
        </p:nvSpPr>
        <p:spPr>
          <a:xfrm>
            <a:off x="2742625" y="517175"/>
            <a:ext cx="79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Note #: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3757000" y="372250"/>
            <a:ext cx="149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Timing (Frames):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5207050" y="451350"/>
            <a:ext cx="149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Status (On/Off):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3" name="Google Shape;173;p23"/>
          <p:cNvSpPr/>
          <p:nvPr/>
        </p:nvSpPr>
        <p:spPr>
          <a:xfrm rot="2485596">
            <a:off x="3372518" y="867951"/>
            <a:ext cx="517335" cy="40001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 rot="5400000">
            <a:off x="4176961" y="830962"/>
            <a:ext cx="517200" cy="400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3"/>
          <p:cNvSpPr/>
          <p:nvPr/>
        </p:nvSpPr>
        <p:spPr>
          <a:xfrm rot="8100000">
            <a:off x="4979397" y="867906"/>
            <a:ext cx="517178" cy="40008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3"/>
          <p:cNvCxnSpPr/>
          <p:nvPr/>
        </p:nvCxnSpPr>
        <p:spPr>
          <a:xfrm>
            <a:off x="2742625" y="1392250"/>
            <a:ext cx="9600" cy="3086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7" name="Google Shape;177;p23"/>
          <p:cNvSpPr txBox="1"/>
          <p:nvPr/>
        </p:nvSpPr>
        <p:spPr>
          <a:xfrm>
            <a:off x="1285875" y="1289650"/>
            <a:ext cx="133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Beginning of file</a:t>
            </a:r>
            <a:endParaRPr sz="11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1285875" y="4175725"/>
            <a:ext cx="1332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 </a:t>
            </a:r>
            <a:r>
              <a:rPr lang="en" sz="11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file</a:t>
            </a:r>
            <a:endParaRPr sz="11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b="6013" l="1158" r="687" t="4236"/>
          <a:stretch/>
        </p:blipFill>
        <p:spPr>
          <a:xfrm>
            <a:off x="624750" y="1486674"/>
            <a:ext cx="7989748" cy="2119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0" name="Google Shape;180;p23"/>
          <p:cNvSpPr txBox="1"/>
          <p:nvPr/>
        </p:nvSpPr>
        <p:spPr>
          <a:xfrm>
            <a:off x="6897525" y="4478350"/>
            <a:ext cx="202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[3] </a:t>
            </a:r>
            <a:r>
              <a:rPr i="1" lang="en" sz="11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Expanded MIDI 1.0 Messages List (Status Bytes)</a:t>
            </a:r>
            <a:endParaRPr i="1" sz="11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50040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Velocity</a:t>
            </a:r>
            <a:endParaRPr sz="2400"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177050" y="1250425"/>
            <a:ext cx="52071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 determine velocity, we sum</a:t>
            </a:r>
            <a:r>
              <a:rPr lang="en" sz="2200"/>
              <a:t> the harmonic peaks of the note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Polynomial interpolation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Then, we find a line of best fit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Atan function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To find velocity, sum the peaks then plug into function</a:t>
            </a:r>
            <a:endParaRPr sz="2200"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b="0" l="31725" r="15043" t="0"/>
          <a:stretch/>
        </p:blipFill>
        <p:spPr>
          <a:xfrm>
            <a:off x="5429750" y="1533050"/>
            <a:ext cx="2680776" cy="2618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 b="0" l="0" r="27891" t="0"/>
          <a:stretch/>
        </p:blipFill>
        <p:spPr>
          <a:xfrm>
            <a:off x="6849648" y="1325225"/>
            <a:ext cx="1921040" cy="4093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89" name="Google Shape;189;p24"/>
          <p:cNvPicPr preferRelativeResize="0"/>
          <p:nvPr/>
        </p:nvPicPr>
        <p:blipFill rotWithShape="1">
          <a:blip r:embed="rId5">
            <a:alphaModFix/>
          </a:blip>
          <a:srcRect b="33732" l="0" r="4278" t="7036"/>
          <a:stretch/>
        </p:blipFill>
        <p:spPr>
          <a:xfrm>
            <a:off x="5798262" y="1250413"/>
            <a:ext cx="2126150" cy="30465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33703" y="1365620"/>
            <a:ext cx="3736976" cy="281618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/>
          <p:nvPr>
            <p:ph type="title"/>
          </p:nvPr>
        </p:nvSpPr>
        <p:spPr>
          <a:xfrm>
            <a:off x="405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Octave Error Correction</a:t>
            </a:r>
            <a:endParaRPr sz="2400"/>
          </a:p>
        </p:txBody>
      </p:sp>
      <p:sp>
        <p:nvSpPr>
          <p:cNvPr id="196" name="Google Shape;196;p25"/>
          <p:cNvSpPr txBox="1"/>
          <p:nvPr>
            <p:ph idx="1" type="body"/>
          </p:nvPr>
        </p:nvSpPr>
        <p:spPr>
          <a:xfrm>
            <a:off x="167025" y="1261700"/>
            <a:ext cx="50622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60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Similar method to velocity: use the harmonic peaks to determine what octave is actually being played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Upper octaves will have more spaced out harmonics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Count the peaks in a window to determine correct harmonic</a:t>
            </a:r>
            <a:endParaRPr sz="2200"/>
          </a:p>
        </p:txBody>
      </p:sp>
      <p:pic>
        <p:nvPicPr>
          <p:cNvPr id="197" name="Google Shape;19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850" y="1567707"/>
            <a:ext cx="2990850" cy="199545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6133725" y="3929050"/>
            <a:ext cx="2039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[3] D. A. Russell, “Hammer nonlinearity, dynamics and the piano sound,”</a:t>
            </a:r>
            <a:endParaRPr sz="11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7503313" y="283713"/>
            <a:ext cx="800700" cy="44946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Source Sans Pro"/>
                <a:ea typeface="Source Sans Pro"/>
                <a:cs typeface="Source Sans Pro"/>
                <a:sym typeface="Source Sans Pro"/>
              </a:rPr>
              <a:t>MIDI #s:</a:t>
            </a:r>
            <a:endParaRPr u="sng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50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53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58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70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 rotWithShape="1">
          <a:blip r:embed="rId4">
            <a:alphaModFix/>
          </a:blip>
          <a:srcRect b="0" l="4001" r="15799" t="1107"/>
          <a:stretch/>
        </p:blipFill>
        <p:spPr>
          <a:xfrm>
            <a:off x="6355837" y="283725"/>
            <a:ext cx="744975" cy="456342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1" name="Google Shape;201;p25"/>
          <p:cNvSpPr txBox="1"/>
          <p:nvPr/>
        </p:nvSpPr>
        <p:spPr>
          <a:xfrm>
            <a:off x="5657850" y="726650"/>
            <a:ext cx="3181200" cy="384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MIDI Note #: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50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Fundamental frequency: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146.8 Hz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# of harmonics in the 0-2000Hz range: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floor(2000/146.8) = 13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MIDI Note #: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53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Fundamental frequency: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174.6 Hz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# of harmonics in the 0-2000Hz range: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floor(2000/174.6) = 11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MIDI Note #: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58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Fundamental frequency: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233.1 Hz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# of harmonics in the 0-2000Hz range: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floor(2000/233.1) = 8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Total # of peaks: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32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5657838" y="726638"/>
            <a:ext cx="3181200" cy="38481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MIDI Note #: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50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Fundamental frequency: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146.8 Hz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# of harmonics in the 0-2000Hz range: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floor(2000/146.8) = 13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MIDI Note #: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53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Fundamental frequency: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174.6 Hz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# of harmonics in the 0-2000Hz range: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floor(2000/174.6) = 11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MIDI Note #: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70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Fundamental frequency: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466.2 Hz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# of harmonics in the 0-2000Hz range: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floor(2000/233.1) = 4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Total # of peaks: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28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5">
            <a:alphaModFix/>
          </a:blip>
          <a:srcRect b="0" l="1756" r="3276" t="0"/>
          <a:stretch/>
        </p:blipFill>
        <p:spPr>
          <a:xfrm>
            <a:off x="5349975" y="1261688"/>
            <a:ext cx="3606576" cy="2858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Results</a:t>
            </a:r>
            <a:endParaRPr sz="2400"/>
          </a:p>
        </p:txBody>
      </p:sp>
      <p:sp>
        <p:nvSpPr>
          <p:cNvPr id="209" name="Google Shape;209;p26"/>
          <p:cNvSpPr txBox="1"/>
          <p:nvPr>
            <p:ph idx="1" type="body"/>
          </p:nvPr>
        </p:nvSpPr>
        <p:spPr>
          <a:xfrm>
            <a:off x="786150" y="9044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With random H-initialization:</a:t>
            </a:r>
            <a:endParaRPr sz="2000"/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b="4731" l="0" r="1078" t="4267"/>
          <a:stretch/>
        </p:blipFill>
        <p:spPr>
          <a:xfrm>
            <a:off x="1246950" y="1471225"/>
            <a:ext cx="6764524" cy="16317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1" name="Google Shape;211;p26"/>
          <p:cNvPicPr preferRelativeResize="0"/>
          <p:nvPr/>
        </p:nvPicPr>
        <p:blipFill rotWithShape="1">
          <a:blip r:embed="rId4">
            <a:alphaModFix/>
          </a:blip>
          <a:srcRect b="17159" l="13962" r="6842" t="19963"/>
          <a:stretch/>
        </p:blipFill>
        <p:spPr>
          <a:xfrm>
            <a:off x="1210113" y="3182675"/>
            <a:ext cx="6838200" cy="18291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2" name="Google Shape;212;p26" title="Proj_Output2.wa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1025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Results</a:t>
            </a:r>
            <a:endParaRPr sz="2400"/>
          </a:p>
        </p:txBody>
      </p:sp>
      <p:sp>
        <p:nvSpPr>
          <p:cNvPr id="218" name="Google Shape;218;p27"/>
          <p:cNvSpPr txBox="1"/>
          <p:nvPr>
            <p:ph idx="1" type="body"/>
          </p:nvPr>
        </p:nvSpPr>
        <p:spPr>
          <a:xfrm>
            <a:off x="786150" y="913775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Smart </a:t>
            </a:r>
            <a:r>
              <a:rPr lang="en" sz="2000"/>
              <a:t>H-initialization:</a:t>
            </a:r>
            <a:endParaRPr sz="2000"/>
          </a:p>
        </p:txBody>
      </p:sp>
      <p:pic>
        <p:nvPicPr>
          <p:cNvPr id="219" name="Google Shape;219;p27"/>
          <p:cNvPicPr preferRelativeResize="0"/>
          <p:nvPr/>
        </p:nvPicPr>
        <p:blipFill rotWithShape="1">
          <a:blip r:embed="rId3">
            <a:alphaModFix/>
          </a:blip>
          <a:srcRect b="0" l="0" r="960" t="0"/>
          <a:stretch/>
        </p:blipFill>
        <p:spPr>
          <a:xfrm>
            <a:off x="1767399" y="1370225"/>
            <a:ext cx="5842273" cy="1546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0" name="Google Shape;220;p27"/>
          <p:cNvPicPr preferRelativeResize="0"/>
          <p:nvPr/>
        </p:nvPicPr>
        <p:blipFill rotWithShape="1">
          <a:blip r:embed="rId4">
            <a:alphaModFix/>
          </a:blip>
          <a:srcRect b="25564" l="4244" r="8059" t="14041"/>
          <a:stretch/>
        </p:blipFill>
        <p:spPr>
          <a:xfrm>
            <a:off x="1666513" y="3011050"/>
            <a:ext cx="6044050" cy="19349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21" name="Google Shape;221;p27" title="Proj_Output.wav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10250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Results</a:t>
            </a:r>
            <a:endParaRPr sz="2400"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Results are promising; we can correct octave errors, and the timings are close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STFT resolution tradeoff is an ongoing issue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smart H-initialization improves timing, but creates additional octave errors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random H-initialization has worse timing, but less octave errors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References</a:t>
            </a:r>
            <a:endParaRPr sz="2400"/>
          </a:p>
        </p:txBody>
      </p:sp>
      <p:sp>
        <p:nvSpPr>
          <p:cNvPr id="233" name="Google Shape;233;p29"/>
          <p:cNvSpPr txBox="1"/>
          <p:nvPr>
            <p:ph idx="1" type="body"/>
          </p:nvPr>
        </p:nvSpPr>
        <p:spPr>
          <a:xfrm>
            <a:off x="786150" y="1261700"/>
            <a:ext cx="757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[1] </a:t>
            </a:r>
            <a:r>
              <a:rPr lang="en" sz="1400">
                <a:solidFill>
                  <a:srgbClr val="000000"/>
                </a:solidFill>
              </a:rPr>
              <a:t>Ewert, S., &amp; Müller, M. (2012). </a:t>
            </a:r>
            <a:r>
              <a:rPr i="1" lang="en" sz="1400">
                <a:solidFill>
                  <a:srgbClr val="000000"/>
                </a:solidFill>
              </a:rPr>
              <a:t>Using score-informed constraints for NMF-based source separation</a:t>
            </a:r>
            <a:r>
              <a:rPr lang="en" sz="1400">
                <a:solidFill>
                  <a:srgbClr val="000000"/>
                </a:solidFill>
              </a:rPr>
              <a:t>. IEEE Xplore. Retrieved December 5, 2022, from https://www.semanticscholar.org/paper/Using-score-informed-constraints-for-NMF-based-Ewert-M%C3%BCller/baa567da56f5ac88f24a628f147b0cb682a2a918 </a:t>
            </a:r>
            <a:endParaRPr sz="18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[2] “Convert MIDI files into MIDI messages,” </a:t>
            </a:r>
            <a:r>
              <a:rPr i="1" lang="en" sz="1400">
                <a:solidFill>
                  <a:srgbClr val="000000"/>
                </a:solidFill>
              </a:rPr>
              <a:t>Convert MIDI Files into MIDI Messages - MATLAB &amp; Simulink</a:t>
            </a:r>
            <a:r>
              <a:rPr lang="en" sz="1400">
                <a:solidFill>
                  <a:srgbClr val="000000"/>
                </a:solidFill>
              </a:rPr>
              <a:t>. [Online]. Available: https://www.mathworks.com/help/audio/ug/convert-midi-files-into-midi-messages.html. [Accessed: 14-Dec-2022]. </a:t>
            </a:r>
            <a:endParaRPr sz="1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[3] </a:t>
            </a:r>
            <a:r>
              <a:rPr lang="en" sz="1400">
                <a:solidFill>
                  <a:srgbClr val="000000"/>
                </a:solidFill>
              </a:rPr>
              <a:t>“Expanded MIDI 1.0 Messages List (Status Bytes),” </a:t>
            </a:r>
            <a:r>
              <a:rPr i="1" lang="en" sz="1400">
                <a:solidFill>
                  <a:srgbClr val="000000"/>
                </a:solidFill>
              </a:rPr>
              <a:t>midi.org</a:t>
            </a:r>
            <a:r>
              <a:rPr lang="en" sz="1400">
                <a:solidFill>
                  <a:srgbClr val="000000"/>
                </a:solidFill>
              </a:rPr>
              <a:t>. [Online]. Available: https://www.midi.org/specifications-old/item/table-2-expanded-messages-list-status-bytes. [Accessed: 14-Dec-2022].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[4] </a:t>
            </a:r>
            <a:r>
              <a:rPr lang="en" sz="1400">
                <a:solidFill>
                  <a:srgbClr val="000000"/>
                </a:solidFill>
              </a:rPr>
              <a:t>D. A. Russell, “Hammer nonlinearity, dynamics and the piano sound,” </a:t>
            </a:r>
            <a:r>
              <a:rPr i="1" lang="en" sz="1400">
                <a:solidFill>
                  <a:srgbClr val="000000"/>
                </a:solidFill>
              </a:rPr>
              <a:t>Hammer nonlinearity, dynamics and the Piano Sound</a:t>
            </a:r>
            <a:r>
              <a:rPr lang="en" sz="1400">
                <a:solidFill>
                  <a:srgbClr val="000000"/>
                </a:solidFill>
              </a:rPr>
              <a:t>, 1997. [Online]. Available: https://www.acs.psu.edu/drussell/Piano/Dynamics.html. [Accessed: 14-Dec-2022]. 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0"/>
          <p:cNvSpPr txBox="1"/>
          <p:nvPr/>
        </p:nvSpPr>
        <p:spPr>
          <a:xfrm>
            <a:off x="1746900" y="2133150"/>
            <a:ext cx="5650200" cy="877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lab"/>
                <a:ea typeface="Roboto Slab"/>
                <a:cs typeface="Roboto Slab"/>
                <a:sym typeface="Roboto Slab"/>
              </a:rPr>
              <a:t>Questions?</a:t>
            </a:r>
            <a:endParaRPr sz="4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Introduction and Motivation</a:t>
            </a:r>
            <a:endParaRPr sz="2400"/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231200" y="1130075"/>
            <a:ext cx="53730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NMF can be used to identify notes in musical signals</a:t>
            </a:r>
            <a:endParaRPr sz="2000"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This 4-element NMF learns the 4 piano notes played in this audio file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If we train an NMF to learn a single </a:t>
            </a:r>
            <a:r>
              <a:rPr lang="en" sz="2000"/>
              <a:t>piano</a:t>
            </a:r>
            <a:r>
              <a:rPr lang="en" sz="2000"/>
              <a:t> note for each element, we can use the output activation function for polyphonic transcription</a:t>
            </a:r>
            <a:endParaRPr sz="2000"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200" y="1271124"/>
            <a:ext cx="3315825" cy="26012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3" name="Google Shape;83;p14" title="piano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2925" y="373648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/>
        </p:nvSpPr>
        <p:spPr>
          <a:xfrm>
            <a:off x="2334600" y="2133150"/>
            <a:ext cx="4474800" cy="877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lab"/>
                <a:ea typeface="Roboto Slab"/>
                <a:cs typeface="Roboto Slab"/>
                <a:sym typeface="Roboto Slab"/>
              </a:rPr>
              <a:t>NMF Methods</a:t>
            </a:r>
            <a:endParaRPr sz="4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Basic Process / Recap</a:t>
            </a:r>
            <a:endParaRPr sz="2400"/>
          </a:p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353975" y="1010725"/>
            <a:ext cx="478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Take STFT of </a:t>
            </a:r>
            <a:r>
              <a:rPr lang="en" sz="1700"/>
              <a:t>piano recording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Use linear magnitude spectrogram (</a:t>
            </a:r>
            <a:r>
              <a:rPr b="1" lang="en" sz="1700"/>
              <a:t>V</a:t>
            </a:r>
            <a:r>
              <a:rPr lang="en" sz="1700"/>
              <a:t>) to iteratively approximate template vectors (</a:t>
            </a:r>
            <a:r>
              <a:rPr b="1" lang="en" sz="1700"/>
              <a:t>W</a:t>
            </a:r>
            <a:r>
              <a:rPr lang="en" sz="1700"/>
              <a:t>) and activation vectors (</a:t>
            </a:r>
            <a:r>
              <a:rPr b="1" lang="en" sz="1700"/>
              <a:t>H</a:t>
            </a:r>
            <a:r>
              <a:rPr lang="en" sz="1700"/>
              <a:t>)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KL Divergence acts as a loss function, vectors </a:t>
            </a:r>
            <a:r>
              <a:rPr b="1" lang="en" sz="1700"/>
              <a:t>W</a:t>
            </a:r>
            <a:r>
              <a:rPr lang="en" sz="1700"/>
              <a:t> and </a:t>
            </a:r>
            <a:r>
              <a:rPr b="1" lang="en" sz="1700"/>
              <a:t>H</a:t>
            </a:r>
            <a:r>
              <a:rPr lang="en" sz="1700"/>
              <a:t> are updated on each iteration</a:t>
            </a:r>
            <a:endParaRPr sz="1700"/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Char char="●"/>
            </a:pPr>
            <a:r>
              <a:rPr lang="en" sz="1700"/>
              <a:t>Parameter </a:t>
            </a:r>
            <a:r>
              <a:rPr b="1" i="1" lang="en" sz="1700"/>
              <a:t>r</a:t>
            </a:r>
            <a:r>
              <a:rPr lang="en" sz="1700"/>
              <a:t> determines # of </a:t>
            </a:r>
            <a:r>
              <a:rPr b="1" lang="en" sz="1700"/>
              <a:t>W</a:t>
            </a:r>
            <a:r>
              <a:rPr lang="en" sz="1700"/>
              <a:t> and </a:t>
            </a:r>
            <a:r>
              <a:rPr b="1" lang="en" sz="1700"/>
              <a:t>H</a:t>
            </a:r>
            <a:r>
              <a:rPr lang="en" sz="1700"/>
              <a:t> vectors</a:t>
            </a:r>
            <a:endParaRPr sz="1700"/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1800" y="486625"/>
            <a:ext cx="2085455" cy="70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1800" y="1575025"/>
            <a:ext cx="2085451" cy="96495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1798" y="3680873"/>
            <a:ext cx="2085450" cy="1135903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98" name="Google Shape;98;p16"/>
          <p:cNvCxnSpPr/>
          <p:nvPr/>
        </p:nvCxnSpPr>
        <p:spPr>
          <a:xfrm>
            <a:off x="6503575" y="129377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9" name="Google Shape;99;p16"/>
          <p:cNvCxnSpPr/>
          <p:nvPr/>
        </p:nvCxnSpPr>
        <p:spPr>
          <a:xfrm>
            <a:off x="7260813" y="129377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0" name="Google Shape;100;p16"/>
          <p:cNvCxnSpPr/>
          <p:nvPr/>
        </p:nvCxnSpPr>
        <p:spPr>
          <a:xfrm>
            <a:off x="7970675" y="129377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1" name="Google Shape;101;p16"/>
          <p:cNvCxnSpPr/>
          <p:nvPr/>
        </p:nvCxnSpPr>
        <p:spPr>
          <a:xfrm>
            <a:off x="6527275" y="26445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2" name="Google Shape;102;p16"/>
          <p:cNvCxnSpPr/>
          <p:nvPr/>
        </p:nvCxnSpPr>
        <p:spPr>
          <a:xfrm>
            <a:off x="7284513" y="26445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16"/>
          <p:cNvCxnSpPr/>
          <p:nvPr/>
        </p:nvCxnSpPr>
        <p:spPr>
          <a:xfrm>
            <a:off x="7994375" y="26445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4" name="Google Shape;104;p16"/>
          <p:cNvSpPr txBox="1"/>
          <p:nvPr/>
        </p:nvSpPr>
        <p:spPr>
          <a:xfrm>
            <a:off x="6241725" y="2925775"/>
            <a:ext cx="2085600" cy="369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NMF</a:t>
            </a:r>
            <a:endParaRPr b="1"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5" name="Google Shape;105;p16"/>
          <p:cNvCxnSpPr/>
          <p:nvPr/>
        </p:nvCxnSpPr>
        <p:spPr>
          <a:xfrm>
            <a:off x="6550975" y="33996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16"/>
          <p:cNvCxnSpPr/>
          <p:nvPr/>
        </p:nvCxnSpPr>
        <p:spPr>
          <a:xfrm>
            <a:off x="7308213" y="33996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16"/>
          <p:cNvCxnSpPr/>
          <p:nvPr/>
        </p:nvCxnSpPr>
        <p:spPr>
          <a:xfrm>
            <a:off x="8018075" y="33996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6"/>
          <p:cNvSpPr txBox="1"/>
          <p:nvPr/>
        </p:nvSpPr>
        <p:spPr>
          <a:xfrm>
            <a:off x="5627125" y="4025625"/>
            <a:ext cx="807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Source Sans Pro"/>
                <a:ea typeface="Source Sans Pro"/>
                <a:cs typeface="Source Sans Pro"/>
                <a:sym typeface="Source Sans Pro"/>
              </a:rPr>
              <a:t>r = 4</a:t>
            </a:r>
            <a:endParaRPr b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NMF for Piano Transcription</a:t>
            </a:r>
            <a:endParaRPr sz="2400"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353975" y="1010725"/>
            <a:ext cx="478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When applying NMF to piano recordings: 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○"/>
            </a:pPr>
            <a:r>
              <a:rPr b="1" lang="en" sz="1500"/>
              <a:t>W</a:t>
            </a:r>
            <a:r>
              <a:rPr lang="en" sz="1500"/>
              <a:t> represents the template (harmonic structure) of each note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○"/>
            </a:pPr>
            <a:r>
              <a:rPr b="1" lang="en" sz="1500"/>
              <a:t>H</a:t>
            </a:r>
            <a:r>
              <a:rPr lang="en" sz="1500"/>
              <a:t> represents the activation of each note (when it is ringing)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Baseline NMF method has various shortcomings: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○"/>
            </a:pPr>
            <a:r>
              <a:rPr lang="en" sz="1500"/>
              <a:t>When </a:t>
            </a:r>
            <a:r>
              <a:rPr b="1" lang="en" sz="1500"/>
              <a:t>W </a:t>
            </a:r>
            <a:r>
              <a:rPr lang="en" sz="1500"/>
              <a:t>and </a:t>
            </a:r>
            <a:r>
              <a:rPr b="1" lang="en" sz="1500"/>
              <a:t>H</a:t>
            </a:r>
            <a:r>
              <a:rPr lang="en" sz="1500"/>
              <a:t> are randomly initialized, they may not be representative of a single note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○"/>
            </a:pPr>
            <a:r>
              <a:rPr lang="en" sz="1500"/>
              <a:t>General inaccuracy, octave errors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500"/>
              <a:buChar char="○"/>
            </a:pPr>
            <a:r>
              <a:rPr lang="en" sz="1500"/>
              <a:t>Hard to determine </a:t>
            </a:r>
            <a:r>
              <a:rPr b="1" i="1" lang="en" sz="1500"/>
              <a:t>r</a:t>
            </a:r>
            <a:r>
              <a:rPr lang="en" sz="1500"/>
              <a:t> value</a:t>
            </a:r>
            <a:endParaRPr sz="1500"/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3"/>
              </a:buClr>
              <a:buSzPts val="1600"/>
              <a:buChar char="○"/>
            </a:pPr>
            <a:r>
              <a:rPr lang="en" sz="1600"/>
              <a:t> </a:t>
            </a:r>
            <a:endParaRPr sz="16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400" y="1232320"/>
            <a:ext cx="3703525" cy="2842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6080725" y="739725"/>
            <a:ext cx="36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W</a:t>
            </a:r>
            <a:endParaRPr b="1"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7901475" y="739725"/>
            <a:ext cx="369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endParaRPr b="1" sz="2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type="title"/>
          </p:nvPr>
        </p:nvSpPr>
        <p:spPr>
          <a:xfrm>
            <a:off x="563200" y="323595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Extended NMF Methods</a:t>
            </a:r>
            <a:endParaRPr sz="2400"/>
          </a:p>
        </p:txBody>
      </p:sp>
      <p:sp>
        <p:nvSpPr>
          <p:cNvPr id="123" name="Google Shape;123;p18"/>
          <p:cNvSpPr txBox="1"/>
          <p:nvPr>
            <p:ph idx="1" type="body"/>
          </p:nvPr>
        </p:nvSpPr>
        <p:spPr>
          <a:xfrm>
            <a:off x="123325" y="1325950"/>
            <a:ext cx="4781700" cy="24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Ewert and Müller [1] propose: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Initializing template vectors of </a:t>
            </a:r>
            <a:r>
              <a:rPr b="1" lang="en" sz="1500"/>
              <a:t>W</a:t>
            </a:r>
            <a:r>
              <a:rPr lang="en" sz="1500"/>
              <a:t> using a rough harmonic approximation of each note</a:t>
            </a:r>
            <a:endParaRPr sz="1500"/>
          </a:p>
          <a:p>
            <a:pPr indent="-32385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Initializing activation vectors of </a:t>
            </a:r>
            <a:r>
              <a:rPr b="1" lang="en" sz="1500"/>
              <a:t>H</a:t>
            </a:r>
            <a:r>
              <a:rPr lang="en" sz="1500"/>
              <a:t> using MIDI score information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These constraints increase accuracy and robustness of NMF approximation for piano recordings</a:t>
            </a:r>
            <a:endParaRPr sz="1500"/>
          </a:p>
          <a:p>
            <a:pPr indent="-33020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Char char="○"/>
            </a:pPr>
            <a:r>
              <a:rPr lang="en" sz="1600"/>
              <a:t> </a:t>
            </a:r>
            <a:endParaRPr sz="1600"/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7375" y="1549275"/>
            <a:ext cx="3793425" cy="10120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7882" y="2951450"/>
            <a:ext cx="3772918" cy="10120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8"/>
          <p:cNvSpPr txBox="1"/>
          <p:nvPr/>
        </p:nvSpPr>
        <p:spPr>
          <a:xfrm>
            <a:off x="6603525" y="1179975"/>
            <a:ext cx="1337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Source Sans Pro"/>
                <a:ea typeface="Source Sans Pro"/>
                <a:cs typeface="Source Sans Pro"/>
                <a:sym typeface="Source Sans Pro"/>
              </a:rPr>
              <a:t>Baseline method</a:t>
            </a:r>
            <a:endParaRPr sz="1200" u="sng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6449750" y="2571750"/>
            <a:ext cx="1568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latin typeface="Source Sans Pro"/>
                <a:ea typeface="Source Sans Pro"/>
                <a:cs typeface="Source Sans Pro"/>
                <a:sym typeface="Source Sans Pro"/>
              </a:rPr>
              <a:t>Initialization </a:t>
            </a:r>
            <a:r>
              <a:rPr lang="en" sz="1200" u="sng">
                <a:latin typeface="Source Sans Pro"/>
                <a:ea typeface="Source Sans Pro"/>
                <a:cs typeface="Source Sans Pro"/>
                <a:sym typeface="Source Sans Pro"/>
              </a:rPr>
              <a:t> method</a:t>
            </a:r>
            <a:endParaRPr sz="1200" u="sng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6350625" y="4076125"/>
            <a:ext cx="159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[1] </a:t>
            </a:r>
            <a:r>
              <a:rPr lang="en" sz="9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Ewert and Müller</a:t>
            </a:r>
            <a:endParaRPr sz="800">
              <a:solidFill>
                <a:schemeClr val="accent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Our Methods</a:t>
            </a:r>
            <a:endParaRPr sz="2400"/>
          </a:p>
        </p:txBody>
      </p:sp>
      <p:sp>
        <p:nvSpPr>
          <p:cNvPr id="134" name="Google Shape;134;p19"/>
          <p:cNvSpPr txBox="1"/>
          <p:nvPr>
            <p:ph idx="1" type="body"/>
          </p:nvPr>
        </p:nvSpPr>
        <p:spPr>
          <a:xfrm>
            <a:off x="353975" y="1010725"/>
            <a:ext cx="4781700" cy="35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We apply </a:t>
            </a:r>
            <a:r>
              <a:rPr lang="en" sz="1500"/>
              <a:t>Ewert &amp; Müller’s method of template vector initialization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However, their method leverages MIDI transcriptions for initialization of </a:t>
            </a:r>
            <a:r>
              <a:rPr b="1" lang="en" sz="1500"/>
              <a:t>H</a:t>
            </a:r>
            <a:r>
              <a:rPr lang="en" sz="1500"/>
              <a:t>, whereas our method seeks to create MIDI transcriptions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Thus, we created a method where the activation vectors of </a:t>
            </a:r>
            <a:r>
              <a:rPr b="1" lang="en" sz="1500"/>
              <a:t>H</a:t>
            </a:r>
            <a:r>
              <a:rPr lang="en" sz="1500"/>
              <a:t> are initialized using a normalized, frame-by-frame summation of the magnitude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500"/>
              <a:buChar char="●"/>
            </a:pPr>
            <a:r>
              <a:rPr lang="en" sz="1500"/>
              <a:t>This increases onset accuracy for calculated </a:t>
            </a:r>
            <a:r>
              <a:rPr b="1" lang="en" sz="1500"/>
              <a:t>H</a:t>
            </a:r>
            <a:r>
              <a:rPr lang="en" sz="1500"/>
              <a:t> vectors, intended to increase MIDI transcription accuracy</a:t>
            </a:r>
            <a:endParaRPr sz="1500"/>
          </a:p>
        </p:txBody>
      </p:sp>
      <p:pic>
        <p:nvPicPr>
          <p:cNvPr id="135" name="Google Shape;13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400" y="3267225"/>
            <a:ext cx="2085450" cy="104820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6" name="Google Shape;13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2400" y="828075"/>
            <a:ext cx="2085455" cy="702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400" y="1916475"/>
            <a:ext cx="2085451" cy="96495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8" name="Google Shape;138;p19"/>
          <p:cNvCxnSpPr/>
          <p:nvPr/>
        </p:nvCxnSpPr>
        <p:spPr>
          <a:xfrm>
            <a:off x="6534175" y="16352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19"/>
          <p:cNvCxnSpPr/>
          <p:nvPr/>
        </p:nvCxnSpPr>
        <p:spPr>
          <a:xfrm>
            <a:off x="7291413" y="16352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19"/>
          <p:cNvCxnSpPr/>
          <p:nvPr/>
        </p:nvCxnSpPr>
        <p:spPr>
          <a:xfrm>
            <a:off x="8001275" y="163522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19"/>
          <p:cNvCxnSpPr/>
          <p:nvPr/>
        </p:nvCxnSpPr>
        <p:spPr>
          <a:xfrm>
            <a:off x="6557875" y="298597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7315113" y="298597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9"/>
          <p:cNvCxnSpPr/>
          <p:nvPr/>
        </p:nvCxnSpPr>
        <p:spPr>
          <a:xfrm>
            <a:off x="8024975" y="2985975"/>
            <a:ext cx="0" cy="176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786150" y="308120"/>
            <a:ext cx="7571700" cy="70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NMF Results</a:t>
            </a:r>
            <a:endParaRPr sz="2400"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00" y="1847374"/>
            <a:ext cx="3844800" cy="15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500" y="897850"/>
            <a:ext cx="4772800" cy="33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/>
        </p:nvSpPr>
        <p:spPr>
          <a:xfrm>
            <a:off x="1746900" y="2133150"/>
            <a:ext cx="5650200" cy="877200"/>
          </a:xfrm>
          <a:prstGeom prst="rect">
            <a:avLst/>
          </a:prstGeom>
          <a:solidFill>
            <a:schemeClr val="accent4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Roboto Slab"/>
                <a:ea typeface="Roboto Slab"/>
                <a:cs typeface="Roboto Slab"/>
                <a:sym typeface="Roboto Slab"/>
              </a:rPr>
              <a:t>MIDI Transcription</a:t>
            </a:r>
            <a:endParaRPr sz="45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delia template">
  <a:themeElements>
    <a:clrScheme name="Custom 347">
      <a:dk1>
        <a:srgbClr val="263238"/>
      </a:dk1>
      <a:lt1>
        <a:srgbClr val="FFFFFF"/>
      </a:lt1>
      <a:dk2>
        <a:srgbClr val="607D8B"/>
      </a:dk2>
      <a:lt2>
        <a:srgbClr val="ECEFF1"/>
      </a:lt2>
      <a:accent1>
        <a:srgbClr val="0091EA"/>
      </a:accent1>
      <a:accent2>
        <a:srgbClr val="0053A3"/>
      </a:accent2>
      <a:accent3>
        <a:srgbClr val="607D8B"/>
      </a:accent3>
      <a:accent4>
        <a:srgbClr val="CFD8DC"/>
      </a:accent4>
      <a:accent5>
        <a:srgbClr val="ECEFF1"/>
      </a:accent5>
      <a:accent6>
        <a:srgbClr val="ACDBF8"/>
      </a:accent6>
      <a:hlink>
        <a:srgbClr val="0091E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