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embeddedFontLst>
    <p:embeddedFont>
      <p:font typeface="Proxima Nova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font" Target="fonts/ProximaNova-bold.fntdata"/><Relationship Id="rId10" Type="http://schemas.openxmlformats.org/officeDocument/2006/relationships/slide" Target="slides/slide5.xml"/><Relationship Id="rId21" Type="http://schemas.openxmlformats.org/officeDocument/2006/relationships/font" Target="fonts/ProximaNova-regular.fntdata"/><Relationship Id="rId13" Type="http://schemas.openxmlformats.org/officeDocument/2006/relationships/slide" Target="slides/slide8.xml"/><Relationship Id="rId24" Type="http://schemas.openxmlformats.org/officeDocument/2006/relationships/font" Target="fonts/ProximaNova-boldItalic.fntdata"/><Relationship Id="rId12" Type="http://schemas.openxmlformats.org/officeDocument/2006/relationships/slide" Target="slides/slide7.xml"/><Relationship Id="rId23" Type="http://schemas.openxmlformats.org/officeDocument/2006/relationships/font" Target="fonts/ProximaNova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80c86f1867_0_1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80c86f1867_0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80c86f1867_0_1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180c86f1867_0_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80c86f1867_0_1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180c86f1867_0_1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80c86f1867_0_1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180c86f1867_0_1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180c86f1867_0_2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180c86f1867_0_2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bc1a0075e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1bc1a0075e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80c86f1867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80c86f1867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80c86f1867_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80c86f1867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80c86f1867_0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80c86f1867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80c86f1867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80c86f1867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80c86f1867_0_1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80c86f1867_0_1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80c86f1867_0_1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80c86f1867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80c86f1867_0_1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80c86f1867_0_1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80c86f1867_0_1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80c86f1867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" name="Google Shape;16;p3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pearmin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drive.google.com/file/d/1cPYLdmtcd90EpNztD9dk3S4igEz_F_Nm/view" TargetMode="External"/><Relationship Id="rId4" Type="http://schemas.openxmlformats.org/officeDocument/2006/relationships/image" Target="../media/image1.png"/><Relationship Id="rId11" Type="http://schemas.openxmlformats.org/officeDocument/2006/relationships/hyperlink" Target="http://drive.google.com/file/d/17SN-2qbm2o9JVSqidJ47uP8_nBHoWSsH/view" TargetMode="External"/><Relationship Id="rId10" Type="http://schemas.openxmlformats.org/officeDocument/2006/relationships/hyperlink" Target="http://drive.google.com/file/d/1Ypy3PMNcXiDqJHiT1XxNEC0EbzFOae7E/view" TargetMode="External"/><Relationship Id="rId9" Type="http://schemas.openxmlformats.org/officeDocument/2006/relationships/hyperlink" Target="http://drive.google.com/file/d/1K8X-kZwMeNHbkIYfL9a6JGMdKZg2jkq_/view" TargetMode="External"/><Relationship Id="rId5" Type="http://schemas.openxmlformats.org/officeDocument/2006/relationships/hyperlink" Target="http://drive.google.com/file/d/1NJ1xm5bKbdwF8aIXjD7eiZqs4xjetEsN/view" TargetMode="External"/><Relationship Id="rId6" Type="http://schemas.openxmlformats.org/officeDocument/2006/relationships/hyperlink" Target="http://drive.google.com/file/d/10W6FfojQaDCdJ7_NeBRVNzcCbTXRP1aR/view" TargetMode="External"/><Relationship Id="rId7" Type="http://schemas.openxmlformats.org/officeDocument/2006/relationships/hyperlink" Target="http://drive.google.com/file/d/1UtNCQR-j1cBA6ZeguwtEZCQ6koz2XOM7/view" TargetMode="External"/><Relationship Id="rId8" Type="http://schemas.openxmlformats.org/officeDocument/2006/relationships/hyperlink" Target="http://drive.google.com/file/d/1xJ7xfQB86vdoozql_z5a1LPS7BqBY2Z_/view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drive.google.com/file/d/1wm-6saD4t7Eo8B_wtMpcvzeP5EGhS6i-/view" TargetMode="External"/><Relationship Id="rId4" Type="http://schemas.openxmlformats.org/officeDocument/2006/relationships/image" Target="../media/image1.png"/><Relationship Id="rId5" Type="http://schemas.openxmlformats.org/officeDocument/2006/relationships/hyperlink" Target="http://drive.google.com/file/d/10W6FfojQaDCdJ7_NeBRVNzcCbTXRP1aR/view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Automatic Drum Transcription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RNN Source Separation and Energy-Based Onset Detection</a:t>
            </a:r>
            <a:endParaRPr/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 amt="10000"/>
          </a:blip>
          <a:stretch>
            <a:fillRect/>
          </a:stretch>
        </p:blipFill>
        <p:spPr>
          <a:xfrm>
            <a:off x="510450" y="263750"/>
            <a:ext cx="4616000" cy="461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Results–Source Separation</a:t>
            </a:r>
            <a:endParaRPr/>
          </a:p>
        </p:txBody>
      </p:sp>
      <p:sp>
        <p:nvSpPr>
          <p:cNvPr id="125" name="Google Shape;125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Separation results showed promisingly low loss from the target spectrograms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Separation on the test files (from the same sample library) performed extremely well, especially with the snare drum tracks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Having a limited dataset, the separation was not perfect for acoustic drum mixtures, and failed to identify unfamiliar sounds such as crash cymbals and auxiliary percussion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Results–SS Examples</a:t>
            </a:r>
            <a:endParaRPr/>
          </a:p>
        </p:txBody>
      </p:sp>
      <p:sp>
        <p:nvSpPr>
          <p:cNvPr id="131" name="Google Shape;131;p2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Test File (from Logic Pro X):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Kick: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Snare: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/>
              <a:t>Hi Hat:</a:t>
            </a:r>
            <a:endParaRPr sz="1800"/>
          </a:p>
        </p:txBody>
      </p:sp>
      <p:sp>
        <p:nvSpPr>
          <p:cNvPr id="132" name="Google Shape;132;p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Test File (acoustic recording):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Kick: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Snare: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/>
              <a:t>Hi Hat:</a:t>
            </a:r>
            <a:endParaRPr/>
          </a:p>
        </p:txBody>
      </p:sp>
      <p:pic>
        <p:nvPicPr>
          <p:cNvPr id="133" name="Google Shape;133;p23" title="Test.wav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67650" y="1258650"/>
            <a:ext cx="269825" cy="269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23" title="TestKick.wav">
            <a:hlinkClick r:id="rId5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48875" y="2199950"/>
            <a:ext cx="269825" cy="269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23" title="TestSnare.wav">
            <a:hlinkClick r:id="rId6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28150" y="3130050"/>
            <a:ext cx="269825" cy="269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23" title="TestHiHat.wav">
            <a:hlinkClick r:id="rId7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28150" y="4060150"/>
            <a:ext cx="269825" cy="269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23" title="MDB_Test.wav">
            <a:hlinkClick r:id="rId8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51700" y="1258650"/>
            <a:ext cx="269825" cy="269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23" title="MDB_TestKick.wav">
            <a:hlinkClick r:id="rId9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64850" y="2199950"/>
            <a:ext cx="269825" cy="269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23" title="MDB_TestSnare.wav">
            <a:hlinkClick r:id="rId10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44125" y="3130050"/>
            <a:ext cx="269825" cy="269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23" title="MDB_TestHiHat.wav">
            <a:hlinkClick r:id="rId11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44125" y="4060150"/>
            <a:ext cx="269825" cy="26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Results–Onset Detection</a:t>
            </a:r>
            <a:endParaRPr/>
          </a:p>
        </p:txBody>
      </p:sp>
      <p:sp>
        <p:nvSpPr>
          <p:cNvPr id="146" name="Google Shape;146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Energy-based onset detection run on “TestSnare.wav”: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This method “cleans up” the transients of the output separations, due to the large number of artefacts they possess</a:t>
            </a:r>
            <a:endParaRPr/>
          </a:p>
        </p:txBody>
      </p:sp>
      <p:pic>
        <p:nvPicPr>
          <p:cNvPr id="147" name="Google Shape;147;p24" title="TestSnare_onset.wav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39900" y="1774125"/>
            <a:ext cx="572700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24" title="TestSnare.wav">
            <a:hlinkClick r:id="rId5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21950" y="1774114"/>
            <a:ext cx="572700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Future Work &amp; Research</a:t>
            </a:r>
            <a:endParaRPr/>
          </a:p>
        </p:txBody>
      </p:sp>
      <p:sp>
        <p:nvSpPr>
          <p:cNvPr id="154" name="Google Shape;154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Greatly increase data training library, include examples with other drum parts such as crash cymbals, toms, ride cymbals etc.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Try slightly different architectures, ones optimized for percussive source separation based on timbre e.g. Bidirectional Neural Networks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Work on an onset based score writing </a:t>
            </a:r>
            <a:r>
              <a:rPr lang="en"/>
              <a:t>function</a:t>
            </a:r>
            <a:r>
              <a:rPr lang="en"/>
              <a:t> </a:t>
            </a:r>
            <a:r>
              <a:rPr lang="en"/>
              <a:t>which</a:t>
            </a:r>
            <a:r>
              <a:rPr lang="en"/>
              <a:t> can use temporal information from onset files to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6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</a:t>
            </a:r>
            <a:endParaRPr/>
          </a:p>
        </p:txBody>
      </p:sp>
      <p:sp>
        <p:nvSpPr>
          <p:cNvPr id="165" name="Google Shape;165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295275" lvl="0" marL="457200" rtl="0" algn="just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Times New Roman"/>
              <a:buAutoNum type="arabicPeriod"/>
            </a:pPr>
            <a:r>
              <a:rPr lang="en" sz="10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R. Stables, J. Hockman, and C. Southall, “Automatic drum transcription using bi-directional recurrent neural networks.,” </a:t>
            </a:r>
            <a:r>
              <a:rPr i="1" lang="en" sz="10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Welcome to BCU Open Access Repository</a:t>
            </a:r>
            <a:r>
              <a:rPr lang="en" sz="10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07-Aug-2016. [Online]. Available: https://www.open-access.bcu.ac.uk/4101/. [Accessed: 06-Dec-2022].</a:t>
            </a:r>
            <a:endParaRPr sz="105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5275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Times New Roman"/>
              <a:buAutoNum type="arabicPeriod"/>
            </a:pPr>
            <a:r>
              <a:rPr lang="en" sz="10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A. Liutkus, F.-R. Stöter, Z. Rafii, D. Kitamura, B. Rivet, N. Ito, N. Ono, and J. Fontecave, “The 2016 Signal Separation Evaluation Campaign,” </a:t>
            </a:r>
            <a:r>
              <a:rPr i="1" lang="en" sz="10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SpringerLink</a:t>
            </a:r>
            <a:r>
              <a:rPr lang="en" sz="10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15-Feb-2017. [Online]. Available: https://link.springer.com/chapter/10.1007/978-3-319-53547-0_31. [Accessed: 06-Dec-2022].</a:t>
            </a:r>
            <a:endParaRPr sz="105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5275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Times New Roman"/>
              <a:buAutoNum type="arabicPeriod"/>
            </a:pPr>
            <a:r>
              <a:rPr lang="en" sz="10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C. Southall, C.-W. Wu, A. Lerch, and J. Hockman, “MDB drums: An annotated subset of MedleyDB for automatic drum transcription,” </a:t>
            </a:r>
            <a:r>
              <a:rPr i="1" lang="en" sz="10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Welcome to BCU Open Access Repository</a:t>
            </a:r>
            <a:r>
              <a:rPr lang="en" sz="10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23-Oct-2017. [Online]. Available: https://www.open-access.bcu.ac.uk/6179/. [Accessed: 06-Dec-2022].</a:t>
            </a:r>
            <a:endParaRPr sz="105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</a:t>
            </a:r>
            <a:endParaRPr/>
          </a:p>
        </p:txBody>
      </p:sp>
      <p:sp>
        <p:nvSpPr>
          <p:cNvPr id="67" name="Google Shape;67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Automatic Drum Transcription (ADT) is an extremely useful tool in music education and production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Like automatic transcription on other instruments, aims to aid the user in learning/manipulating a part without </a:t>
            </a:r>
            <a:r>
              <a:rPr lang="en"/>
              <a:t>relying</a:t>
            </a:r>
            <a:r>
              <a:rPr lang="en"/>
              <a:t> on just their ears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Most modern ADT algorithms rely on machine learning for accurate source separation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Motivation</a:t>
            </a:r>
            <a:endParaRPr/>
          </a:p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Basic Idea: Create an algorithm which can take in a solo drum track, separate percussive sources, and transcribe them into separate files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Use Recurrent Neural Networks (RNN) model to separate simple drum features: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Kick drum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Snare drum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Hi Hat cymbals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Output an “onset file” which contains shorts bursts of white noise corresponding to every hit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/>
          <p:nvPr/>
        </p:nvSpPr>
        <p:spPr>
          <a:xfrm>
            <a:off x="0" y="75"/>
            <a:ext cx="36576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9" name="Google Shape;79;p16"/>
          <p:cNvPicPr preferRelativeResize="0"/>
          <p:nvPr/>
        </p:nvPicPr>
        <p:blipFill>
          <a:blip r:embed="rId3">
            <a:alphaModFix amt="10000"/>
          </a:blip>
          <a:stretch>
            <a:fillRect/>
          </a:stretch>
        </p:blipFill>
        <p:spPr>
          <a:xfrm>
            <a:off x="-392450" y="263750"/>
            <a:ext cx="4616000" cy="461600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6"/>
          <p:cNvSpPr txBox="1"/>
          <p:nvPr>
            <p:ph type="title"/>
          </p:nvPr>
        </p:nvSpPr>
        <p:spPr>
          <a:xfrm>
            <a:off x="3828050" y="526350"/>
            <a:ext cx="3861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520"/>
              <a:t>Basic Data Pipeline</a:t>
            </a:r>
            <a:endParaRPr sz="2520"/>
          </a:p>
        </p:txBody>
      </p:sp>
      <p:sp>
        <p:nvSpPr>
          <p:cNvPr id="81" name="Google Shape;81;p16"/>
          <p:cNvSpPr txBox="1"/>
          <p:nvPr>
            <p:ph type="title"/>
          </p:nvPr>
        </p:nvSpPr>
        <p:spPr>
          <a:xfrm>
            <a:off x="3828038" y="1099050"/>
            <a:ext cx="5193300" cy="49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800">
                <a:solidFill>
                  <a:schemeClr val="accent3"/>
                </a:solidFill>
              </a:rPr>
              <a:t>Audio &gt; Spectrogram &gt; NN &gt; Separation &gt; Onsets</a:t>
            </a:r>
            <a:endParaRPr sz="1800">
              <a:solidFill>
                <a:schemeClr val="accent3"/>
              </a:solidFill>
            </a:endParaRPr>
          </a:p>
        </p:txBody>
      </p:sp>
      <p:sp>
        <p:nvSpPr>
          <p:cNvPr id="82" name="Google Shape;82;p16"/>
          <p:cNvSpPr txBox="1"/>
          <p:nvPr>
            <p:ph type="title"/>
          </p:nvPr>
        </p:nvSpPr>
        <p:spPr>
          <a:xfrm>
            <a:off x="490250" y="1099050"/>
            <a:ext cx="2850600" cy="35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Methods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83" name="Google Shape;83;p16"/>
          <p:cNvSpPr txBox="1"/>
          <p:nvPr/>
        </p:nvSpPr>
        <p:spPr>
          <a:xfrm>
            <a:off x="3997075" y="4094800"/>
            <a:ext cx="3704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Proxima Nova"/>
                <a:ea typeface="Proxima Nova"/>
                <a:cs typeface="Proxima Nova"/>
                <a:sym typeface="Proxima Nova"/>
              </a:rPr>
              <a:t>https://www.open-access.bcu.ac.uk/4101/</a:t>
            </a:r>
            <a:endParaRPr sz="10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84" name="Google Shape;84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97075" y="1595850"/>
            <a:ext cx="4921251" cy="2498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Methods–Data Loading</a:t>
            </a:r>
            <a:endParaRPr/>
          </a:p>
        </p:txBody>
      </p:sp>
      <p:sp>
        <p:nvSpPr>
          <p:cNvPr id="90" name="Google Shape;9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For all input audio, including </a:t>
            </a:r>
            <a:r>
              <a:rPr lang="en"/>
              <a:t>training</a:t>
            </a:r>
            <a:r>
              <a:rPr lang="en"/>
              <a:t> data, the sound file is summed to mono and transformed into a spectrogram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As shown below, spectrograms for percussive sources have very clear and strong onsets:</a:t>
            </a:r>
            <a:endParaRPr/>
          </a:p>
        </p:txBody>
      </p:sp>
      <p:pic>
        <p:nvPicPr>
          <p:cNvPr id="91" name="Google Shape;91;p17"/>
          <p:cNvPicPr preferRelativeResize="0"/>
          <p:nvPr/>
        </p:nvPicPr>
        <p:blipFill rotWithShape="1">
          <a:blip r:embed="rId3">
            <a:alphaModFix/>
          </a:blip>
          <a:srcRect b="32674" l="7055" r="6685" t="36186"/>
          <a:stretch/>
        </p:blipFill>
        <p:spPr>
          <a:xfrm>
            <a:off x="1942850" y="2904100"/>
            <a:ext cx="5258325" cy="14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Methods–RNN Model</a:t>
            </a:r>
            <a:endParaRPr/>
          </a:p>
        </p:txBody>
      </p:sp>
      <p:sp>
        <p:nvSpPr>
          <p:cNvPr id="97" name="Google Shape;97;p18"/>
          <p:cNvSpPr txBox="1"/>
          <p:nvPr>
            <p:ph idx="1" type="body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Source separation performed using RNN architecture shown to the right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RNNs include data from previous steps, allowing understanding of temporal information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Model was trained three times using separation data for the kick, snare and hihat in each mixture</a:t>
            </a:r>
            <a:endParaRPr/>
          </a:p>
        </p:txBody>
      </p:sp>
      <p:pic>
        <p:nvPicPr>
          <p:cNvPr id="98" name="Google Shape;9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933975"/>
            <a:ext cx="3988476" cy="3087849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8"/>
          <p:cNvSpPr txBox="1"/>
          <p:nvPr/>
        </p:nvSpPr>
        <p:spPr>
          <a:xfrm>
            <a:off x="4572000" y="4230175"/>
            <a:ext cx="3918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Proxima Nova"/>
                <a:ea typeface="Proxima Nova"/>
                <a:cs typeface="Proxima Nova"/>
                <a:sym typeface="Proxima Nova"/>
              </a:rPr>
              <a:t>https://link.springer.com/chapter/10.1007/978-3-319-53547-0_31</a:t>
            </a:r>
            <a:endParaRPr sz="100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Methods–Training</a:t>
            </a:r>
            <a:endParaRPr/>
          </a:p>
        </p:txBody>
      </p:sp>
      <p:sp>
        <p:nvSpPr>
          <p:cNvPr id="105" name="Google Shape;105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Initial training library consisted of 16 drums mixtures, each with corresponding kick, snare and hihat separated tracks (.wav with sample rate 44100 Hz)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Each mixture varies in style, pattern, and kit timbre for a diverse set of data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Very few public datasets exist for solo drum separation, so all drum samples are from the Logic Pro X drummer library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Methods–Onset Detection</a:t>
            </a:r>
            <a:endParaRPr/>
          </a:p>
        </p:txBody>
      </p:sp>
      <p:sp>
        <p:nvSpPr>
          <p:cNvPr id="111" name="Google Shape;111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After being separated from the mixture, each drum track is passed through a simple energy-based onset detection function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This takes in the audio sample data, windowing parameters, and a </a:t>
            </a:r>
            <a:r>
              <a:rPr lang="en"/>
              <a:t>tunable</a:t>
            </a:r>
            <a:r>
              <a:rPr lang="en"/>
              <a:t> threshold to return a .wav file containing a burst of white noise at each onset </a:t>
            </a:r>
            <a:r>
              <a:rPr lang="en"/>
              <a:t>which</a:t>
            </a:r>
            <a:r>
              <a:rPr lang="en"/>
              <a:t> falls above that threshold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Since we are dealing with percussive files, energy-based onset detection will provide accurate results and is easy to implement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/>
          <p:nvPr/>
        </p:nvSpPr>
        <p:spPr>
          <a:xfrm>
            <a:off x="0" y="75"/>
            <a:ext cx="36576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7" name="Google Shape;117;p21"/>
          <p:cNvPicPr preferRelativeResize="0"/>
          <p:nvPr/>
        </p:nvPicPr>
        <p:blipFill>
          <a:blip r:embed="rId3">
            <a:alphaModFix amt="10000"/>
          </a:blip>
          <a:stretch>
            <a:fillRect/>
          </a:stretch>
        </p:blipFill>
        <p:spPr>
          <a:xfrm>
            <a:off x="-392450" y="263750"/>
            <a:ext cx="4616000" cy="4616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21"/>
          <p:cNvSpPr txBox="1"/>
          <p:nvPr>
            <p:ph type="title"/>
          </p:nvPr>
        </p:nvSpPr>
        <p:spPr>
          <a:xfrm>
            <a:off x="490250" y="1099050"/>
            <a:ext cx="2850600" cy="35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Results</a:t>
            </a:r>
            <a:endParaRPr>
              <a:solidFill>
                <a:schemeClr val="lt1"/>
              </a:solidFill>
            </a:endParaRPr>
          </a:p>
        </p:txBody>
      </p:sp>
      <p:pic>
        <p:nvPicPr>
          <p:cNvPr id="119" name="Google Shape;119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14775" y="944400"/>
            <a:ext cx="4616000" cy="32547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