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83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52.wmf"/><Relationship Id="rId2" Type="http://schemas.openxmlformats.org/officeDocument/2006/relationships/image" Target="../media/image51.wmf"/><Relationship Id="rId1" Type="http://schemas.openxmlformats.org/officeDocument/2006/relationships/image" Target="../media/image50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6.wmf"/><Relationship Id="rId1" Type="http://schemas.openxmlformats.org/officeDocument/2006/relationships/image" Target="../media/image55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9.wmf"/><Relationship Id="rId2" Type="http://schemas.openxmlformats.org/officeDocument/2006/relationships/image" Target="../media/image58.wmf"/><Relationship Id="rId1" Type="http://schemas.openxmlformats.org/officeDocument/2006/relationships/image" Target="../media/image57.wmf"/><Relationship Id="rId4" Type="http://schemas.openxmlformats.org/officeDocument/2006/relationships/image" Target="../media/image60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Relationship Id="rId5" Type="http://schemas.openxmlformats.org/officeDocument/2006/relationships/image" Target="../media/image12.wmf"/><Relationship Id="rId4" Type="http://schemas.openxmlformats.org/officeDocument/2006/relationships/image" Target="../media/image1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Relationship Id="rId5" Type="http://schemas.openxmlformats.org/officeDocument/2006/relationships/image" Target="../media/image32.wmf"/><Relationship Id="rId4" Type="http://schemas.openxmlformats.org/officeDocument/2006/relationships/image" Target="../media/image31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image" Target="../media/image33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image" Target="../media/image40.wmf"/><Relationship Id="rId1" Type="http://schemas.openxmlformats.org/officeDocument/2006/relationships/image" Target="../media/image3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275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8CC23F-B297-4ED0-886F-3F124E8001A6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7638" y="1163638"/>
            <a:ext cx="4187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9925"/>
            <a:ext cx="5619750" cy="36655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275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EE55DC-FAFB-4D7C-B7DD-E76FAD42FE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4757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0CDD4-ACF7-4BB9-996F-3C86B172EA72}" type="datetime1">
              <a:rPr lang="en-US" smtClean="0"/>
              <a:t>10/16/2023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Thermoelasticity with Jacobian Algebra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4DADC-5525-48FA-AC55-6CDA54487A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7245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20473-AF6E-4385-AEB6-CAD0C43CED60}" type="datetime1">
              <a:rPr lang="en-US" smtClean="0"/>
              <a:t>10/16/2023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Thermoelasticity with Jacobian Algebra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4DADC-5525-48FA-AC55-6CDA54487A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0657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D02B8-B2EE-44B6-941C-C11A24EF861B}" type="datetime1">
              <a:rPr lang="en-US" smtClean="0"/>
              <a:t>10/16/2023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Thermoelasticity with Jacobian Algebra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4DADC-5525-48FA-AC55-6CDA54487A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353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D6EBE-8BFF-4DFC-9672-7DEAA1366236}" type="datetime1">
              <a:rPr lang="en-US" smtClean="0"/>
              <a:t>10/16/2023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Thermoelasticity with Jacobian Algebra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4DADC-5525-48FA-AC55-6CDA54487A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4318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99265-4E2E-4A57-A788-1E097DDAFA96}" type="datetime1">
              <a:rPr lang="en-US" smtClean="0"/>
              <a:t>10/16/2023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Thermoelasticity with Jacobian Algebra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4DADC-5525-48FA-AC55-6CDA54487A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0541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BE426-E415-42E5-BA58-5A9CDD73C215}" type="datetime1">
              <a:rPr lang="en-US" smtClean="0"/>
              <a:t>10/16/2023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Thermoelasticity with Jacobian Algebra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4DADC-5525-48FA-AC55-6CDA54487A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3232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D5287-6F26-4464-B105-9C969B8E6D4D}" type="datetime1">
              <a:rPr lang="en-US" smtClean="0"/>
              <a:t>10/16/2023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Thermoelasticity with Jacobian Algebra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4DADC-5525-48FA-AC55-6CDA54487A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0591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020B5-C67C-45B9-8FB5-840F63FD0B72}" type="datetime1">
              <a:rPr lang="en-US" smtClean="0"/>
              <a:t>10/16/2023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Thermoelasticity with Jacobian Algebra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4DADC-5525-48FA-AC55-6CDA54487A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5964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C426E-FDF1-4AF0-802F-65E4D84E4F3C}" type="datetime1">
              <a:rPr lang="en-US" smtClean="0"/>
              <a:t>10/16/2023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Thermoelasticity with Jacobian Algebra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4DADC-5525-48FA-AC55-6CDA54487A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1684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00EDE-E480-44D0-897C-34AA78C4AB00}" type="datetime1">
              <a:rPr lang="en-US" smtClean="0"/>
              <a:t>10/16/2023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Thermoelasticity with Jacobian Algebra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4DADC-5525-48FA-AC55-6CDA54487A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1119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8ACD2-7A8E-4987-A1E9-AA508FFFD0D4}" type="datetime1">
              <a:rPr lang="en-US" smtClean="0"/>
              <a:t>10/16/2023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Thermoelasticity with Jacobian Algebra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4DADC-5525-48FA-AC55-6CDA54487A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7347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92930-4110-4B25-94B9-33288F8A216F}" type="datetime1">
              <a:rPr lang="en-US" smtClean="0"/>
              <a:t>10/16/2023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Thermoelasticity with Jacobian Algebra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B4DADC-5525-48FA-AC55-6CDA54487A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744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oleObject" Target="../embeddings/oleObject13.bin"/><Relationship Id="rId7" Type="http://schemas.openxmlformats.org/officeDocument/2006/relationships/image" Target="../media/image26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4.wmf"/><Relationship Id="rId5" Type="http://schemas.openxmlformats.org/officeDocument/2006/relationships/oleObject" Target="../embeddings/oleObject14.bin"/><Relationship Id="rId10" Type="http://schemas.openxmlformats.org/officeDocument/2006/relationships/image" Target="../media/image25.wmf"/><Relationship Id="rId4" Type="http://schemas.openxmlformats.org/officeDocument/2006/relationships/image" Target="../media/image23.wmf"/><Relationship Id="rId9" Type="http://schemas.openxmlformats.org/officeDocument/2006/relationships/oleObject" Target="../embeddings/oleObject15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wmf"/><Relationship Id="rId3" Type="http://schemas.openxmlformats.org/officeDocument/2006/relationships/oleObject" Target="../embeddings/oleObject16.bin"/><Relationship Id="rId7" Type="http://schemas.openxmlformats.org/officeDocument/2006/relationships/oleObject" Target="../embeddings/oleObject18.bin"/><Relationship Id="rId12" Type="http://schemas.openxmlformats.org/officeDocument/2006/relationships/image" Target="../media/image3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9.wmf"/><Relationship Id="rId11" Type="http://schemas.openxmlformats.org/officeDocument/2006/relationships/oleObject" Target="../embeddings/oleObject20.bin"/><Relationship Id="rId5" Type="http://schemas.openxmlformats.org/officeDocument/2006/relationships/oleObject" Target="../embeddings/oleObject17.bin"/><Relationship Id="rId10" Type="http://schemas.openxmlformats.org/officeDocument/2006/relationships/image" Target="../media/image31.wmf"/><Relationship Id="rId4" Type="http://schemas.openxmlformats.org/officeDocument/2006/relationships/image" Target="../media/image28.wmf"/><Relationship Id="rId9" Type="http://schemas.openxmlformats.org/officeDocument/2006/relationships/oleObject" Target="../embeddings/oleObject19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4.wmf"/><Relationship Id="rId5" Type="http://schemas.openxmlformats.org/officeDocument/2006/relationships/oleObject" Target="../embeddings/oleObject22.bin"/><Relationship Id="rId4" Type="http://schemas.openxmlformats.org/officeDocument/2006/relationships/image" Target="../media/image33.w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8.JPG"/><Relationship Id="rId5" Type="http://schemas.openxmlformats.org/officeDocument/2006/relationships/image" Target="../media/image36.wmf"/><Relationship Id="rId4" Type="http://schemas.openxmlformats.org/officeDocument/2006/relationships/oleObject" Target="../embeddings/oleObject23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wmf"/><Relationship Id="rId3" Type="http://schemas.openxmlformats.org/officeDocument/2006/relationships/oleObject" Target="../embeddings/oleObject24.bin"/><Relationship Id="rId7" Type="http://schemas.openxmlformats.org/officeDocument/2006/relationships/oleObject" Target="../embeddings/oleObject2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40.wmf"/><Relationship Id="rId5" Type="http://schemas.openxmlformats.org/officeDocument/2006/relationships/oleObject" Target="../embeddings/oleObject25.bin"/><Relationship Id="rId4" Type="http://schemas.openxmlformats.org/officeDocument/2006/relationships/image" Target="../media/image39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9.bin"/><Relationship Id="rId3" Type="http://schemas.openxmlformats.org/officeDocument/2006/relationships/oleObject" Target="../embeddings/oleObject27.bin"/><Relationship Id="rId7" Type="http://schemas.openxmlformats.org/officeDocument/2006/relationships/image" Target="../media/image51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28.bin"/><Relationship Id="rId5" Type="http://schemas.openxmlformats.org/officeDocument/2006/relationships/image" Target="../media/image44.JPG"/><Relationship Id="rId4" Type="http://schemas.openxmlformats.org/officeDocument/2006/relationships/image" Target="../media/image50.wmf"/><Relationship Id="rId9" Type="http://schemas.openxmlformats.org/officeDocument/2006/relationships/image" Target="../media/image52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56.wmf"/><Relationship Id="rId5" Type="http://schemas.openxmlformats.org/officeDocument/2006/relationships/oleObject" Target="../embeddings/oleObject31.bin"/><Relationship Id="rId4" Type="http://schemas.openxmlformats.org/officeDocument/2006/relationships/image" Target="../media/image55.w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wmf"/><Relationship Id="rId3" Type="http://schemas.openxmlformats.org/officeDocument/2006/relationships/oleObject" Target="../embeddings/oleObject32.bin"/><Relationship Id="rId7" Type="http://schemas.openxmlformats.org/officeDocument/2006/relationships/oleObject" Target="../embeddings/oleObject3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58.wmf"/><Relationship Id="rId5" Type="http://schemas.openxmlformats.org/officeDocument/2006/relationships/oleObject" Target="../embeddings/oleObject33.bin"/><Relationship Id="rId10" Type="http://schemas.openxmlformats.org/officeDocument/2006/relationships/image" Target="../media/image60.wmf"/><Relationship Id="rId4" Type="http://schemas.openxmlformats.org/officeDocument/2006/relationships/image" Target="../media/image57.wmf"/><Relationship Id="rId9" Type="http://schemas.openxmlformats.org/officeDocument/2006/relationships/oleObject" Target="../embeddings/oleObject35.bin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5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9.bin"/><Relationship Id="rId12" Type="http://schemas.openxmlformats.org/officeDocument/2006/relationships/image" Target="../media/image1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9.wmf"/><Relationship Id="rId11" Type="http://schemas.openxmlformats.org/officeDocument/2006/relationships/oleObject" Target="../embeddings/oleObject11.bin"/><Relationship Id="rId5" Type="http://schemas.openxmlformats.org/officeDocument/2006/relationships/oleObject" Target="../embeddings/oleObject8.bin"/><Relationship Id="rId10" Type="http://schemas.openxmlformats.org/officeDocument/2006/relationships/image" Target="../media/image11.wmf"/><Relationship Id="rId4" Type="http://schemas.openxmlformats.org/officeDocument/2006/relationships/image" Target="../media/image8.wmf"/><Relationship Id="rId9" Type="http://schemas.openxmlformats.org/officeDocument/2006/relationships/oleObject" Target="../embeddings/oleObject10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3.wmf"/><Relationship Id="rId4" Type="http://schemas.openxmlformats.org/officeDocument/2006/relationships/oleObject" Target="../embeddings/oleObject12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G"/><Relationship Id="rId3" Type="http://schemas.openxmlformats.org/officeDocument/2006/relationships/image" Target="../media/image17.JPG"/><Relationship Id="rId7" Type="http://schemas.openxmlformats.org/officeDocument/2006/relationships/image" Target="../media/image21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G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18438" y="381000"/>
            <a:ext cx="5843266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Thermodynamic Energy Balances in Solids</a:t>
            </a:r>
          </a:p>
          <a:p>
            <a:pPr algn="ctr"/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Special Lecture on using Jacobian Algebra</a:t>
            </a:r>
          </a:p>
          <a:p>
            <a:pPr algn="ctr"/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S. J. Burns</a:t>
            </a:r>
          </a:p>
          <a:p>
            <a:pPr algn="ctr"/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High Energy Density Science</a:t>
            </a:r>
            <a:endParaRPr lang="en-US" sz="24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Materials Science Program </a:t>
            </a:r>
          </a:p>
          <a:p>
            <a:pPr algn="ctr"/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Mechanical Engineering Department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14400" y="2694640"/>
            <a:ext cx="695375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Energy balances in fluids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Jacobians for transformations to other variables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Solids: mechanics of stress and strain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Energy balances in solids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Physical properties and elastic properties found using Gibbs like functions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Third order derivatives for thermodynamic identities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Example of a sheared solid with only three variables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Finding constant volume lines in solids 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6A58D-8CF3-41FA-9F53-BA86A05E4E40}" type="datetime1">
              <a:rPr lang="en-US" smtClean="0"/>
              <a:t>10/16/2023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355B8-2246-416A-BAD4-BABA70F00463}" type="slidenum">
              <a:rPr lang="en-US" smtClean="0"/>
              <a:t>1</a:t>
            </a:fld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Thermoelasticity with Jacobian Algebra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8443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0379E-0254-44A7-A24F-F08589F80A88}" type="datetime1">
              <a:rPr lang="en-US" smtClean="0"/>
              <a:t>10/16/2023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Thermoelasticity with Jacobian Algebra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355B8-2246-416A-BAD4-BABA70F00463}" type="slidenum">
              <a:rPr lang="en-US" smtClean="0"/>
              <a:t>10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219200" y="685800"/>
            <a:ext cx="49375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Hooke’s Law Applied to a Plane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ave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362698"/>
              </p:ext>
            </p:extLst>
          </p:nvPr>
        </p:nvGraphicFramePr>
        <p:xfrm>
          <a:off x="1219199" y="1524000"/>
          <a:ext cx="2954407" cy="220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5" name="Equation" r:id="rId3" imgW="1562040" imgH="1168200" progId="Equation.DSMT4">
                  <p:embed/>
                </p:oleObj>
              </mc:Choice>
              <mc:Fallback>
                <p:oleObj name="Equation" r:id="rId3" imgW="1562040" imgH="1168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19199" y="1524000"/>
                        <a:ext cx="2954407" cy="2209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733800" y="1371600"/>
            <a:ext cx="47356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 strain in x and y, so stresses are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equal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hen material is isotropic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87952" y="2133600"/>
            <a:ext cx="43130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z stress is from Poisson’s effect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35716" y="2895600"/>
            <a:ext cx="3886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z strain is from Hooke’s law but we need adiabatic moduli and volume changes since stresses are huge. 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6544618"/>
              </p:ext>
            </p:extLst>
          </p:nvPr>
        </p:nvGraphicFramePr>
        <p:xfrm>
          <a:off x="4449953" y="2533710"/>
          <a:ext cx="2027048" cy="3084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6" name="Equation" r:id="rId5" imgW="1168200" imgH="177480" progId="Equation.DSMT4">
                  <p:embed/>
                </p:oleObj>
              </mc:Choice>
              <mc:Fallback>
                <p:oleObj name="Equation" r:id="rId5" imgW="116820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449953" y="2533710"/>
                        <a:ext cx="2027048" cy="3084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685800" y="4724400"/>
            <a:ext cx="358139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Shear strains are through-the- thickness as shown not in-plane. Need strain volumes in energy balances. 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Volume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change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 seen above.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7793" y="231182"/>
            <a:ext cx="1680807" cy="128861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4040372"/>
            <a:ext cx="2289633" cy="2209800"/>
          </a:xfrm>
          <a:prstGeom prst="rect">
            <a:avLst/>
          </a:prstGeom>
        </p:spPr>
      </p:pic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243850"/>
              </p:ext>
            </p:extLst>
          </p:nvPr>
        </p:nvGraphicFramePr>
        <p:xfrm>
          <a:off x="990599" y="3811772"/>
          <a:ext cx="3399909" cy="7602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7" name="Equation" r:id="rId9" imgW="2044440" imgH="457200" progId="Equation.DSMT4">
                  <p:embed/>
                </p:oleObj>
              </mc:Choice>
              <mc:Fallback>
                <p:oleObj name="Equation" r:id="rId9" imgW="204444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990599" y="3811772"/>
                        <a:ext cx="3399909" cy="7602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771729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762000"/>
            <a:ext cx="7696200" cy="59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Fluids: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First law of thermodynamics for a fluid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like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material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system is per unit mass has 2 independent variables</a:t>
            </a:r>
          </a:p>
          <a:p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olids: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First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law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solid material is more complex.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system is per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unit mass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has 7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independent variables</a:t>
            </a:r>
          </a:p>
          <a:p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Strain </a:t>
            </a:r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volume is used in all my work:</a:t>
            </a:r>
            <a:endParaRPr lang="en-US" sz="2400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a solid 1</a:t>
            </a:r>
            <a:r>
              <a:rPr lang="en-US" sz="2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law:</a:t>
            </a: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 vector representation: 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= 1, 2 and 3 dilatational while 4, 5 and 6 deviatoric 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6354787"/>
              </p:ext>
            </p:extLst>
          </p:nvPr>
        </p:nvGraphicFramePr>
        <p:xfrm>
          <a:off x="1219200" y="3404532"/>
          <a:ext cx="3110969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7" name="Equation" r:id="rId3" imgW="1726920" imgH="380880" progId="Equation.DSMT4">
                  <p:embed/>
                </p:oleObj>
              </mc:Choice>
              <mc:Fallback>
                <p:oleObj name="Equation" r:id="rId3" imgW="1726920" imgH="380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3404532"/>
                        <a:ext cx="3110969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7785029"/>
              </p:ext>
            </p:extLst>
          </p:nvPr>
        </p:nvGraphicFramePr>
        <p:xfrm>
          <a:off x="1219199" y="1752600"/>
          <a:ext cx="2514601" cy="5126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8" name="Equation" r:id="rId5" imgW="1307880" imgH="266400" progId="Equation.DSMT4">
                  <p:embed/>
                </p:oleObj>
              </mc:Choice>
              <mc:Fallback>
                <p:oleObj name="Equation" r:id="rId5" imgW="1307880" imgH="266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219199" y="1752600"/>
                        <a:ext cx="2514601" cy="5126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8255721"/>
              </p:ext>
            </p:extLst>
          </p:nvPr>
        </p:nvGraphicFramePr>
        <p:xfrm>
          <a:off x="5872018" y="3997640"/>
          <a:ext cx="1752600" cy="5298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9" name="Equation" r:id="rId7" imgW="1091880" imgH="330120" progId="Equation.DSMT4">
                  <p:embed/>
                </p:oleObj>
              </mc:Choice>
              <mc:Fallback>
                <p:oleObj name="Equation" r:id="rId7" imgW="1091880" imgH="3301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872018" y="3997640"/>
                        <a:ext cx="1752600" cy="5298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6934306"/>
              </p:ext>
            </p:extLst>
          </p:nvPr>
        </p:nvGraphicFramePr>
        <p:xfrm>
          <a:off x="3543300" y="4572000"/>
          <a:ext cx="2743200" cy="5528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0" name="Equation" r:id="rId9" imgW="1638000" imgH="330120" progId="Equation.DSMT4">
                  <p:embed/>
                </p:oleObj>
              </mc:Choice>
              <mc:Fallback>
                <p:oleObj name="Equation" r:id="rId9" imgW="1638000" imgH="3301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543300" y="4572000"/>
                        <a:ext cx="2743200" cy="55289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3877365"/>
              </p:ext>
            </p:extLst>
          </p:nvPr>
        </p:nvGraphicFramePr>
        <p:xfrm>
          <a:off x="4191000" y="5257800"/>
          <a:ext cx="2438400" cy="4796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1" name="Equation" r:id="rId11" imgW="1549080" imgH="304560" progId="Equation.DSMT4">
                  <p:embed/>
                </p:oleObj>
              </mc:Choice>
              <mc:Fallback>
                <p:oleObj name="Equation" r:id="rId11" imgW="1549080" imgH="304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191000" y="5257800"/>
                        <a:ext cx="2438400" cy="4796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CA6AA-A1D7-46EE-99BE-47AAC62699EF}" type="datetime1">
              <a:rPr lang="en-US" smtClean="0"/>
              <a:t>10/16/2023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Thermoelasticity with Jacobian Algebra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5691C-EFF1-4974-AF8B-70FCB62B4EF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508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2927" y="749594"/>
            <a:ext cx="8895384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Gibbs like free energy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function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with independent stresses: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 independent state variables (7 variables) are 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l-GR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while the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quation is per unit mass.  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derivatives of g gives the state variables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nd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derivatives of g gives the elastic and thermal properties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rd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derivatives of g gives interactions among properties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hese third order quantities are new but mostly of academic interest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There are 196 3</a:t>
            </a:r>
            <a:r>
              <a:rPr lang="en-US" sz="2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rd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order terms and 77 new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expressions as follows: 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6060029"/>
              </p:ext>
            </p:extLst>
          </p:nvPr>
        </p:nvGraphicFramePr>
        <p:xfrm>
          <a:off x="1828801" y="1447800"/>
          <a:ext cx="2743199" cy="5158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0" name="Equation" r:id="rId3" imgW="1485720" imgH="279360" progId="Equation.DSMT4">
                  <p:embed/>
                </p:oleObj>
              </mc:Choice>
              <mc:Fallback>
                <p:oleObj name="Equation" r:id="rId3" imgW="148572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828801" y="1447800"/>
                        <a:ext cx="2743199" cy="5158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4977103"/>
              </p:ext>
            </p:extLst>
          </p:nvPr>
        </p:nvGraphicFramePr>
        <p:xfrm>
          <a:off x="1828800" y="2286000"/>
          <a:ext cx="28448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1" name="Equation" r:id="rId5" imgW="1218960" imgH="228600" progId="Equation.DSMT4">
                  <p:embed/>
                </p:oleObj>
              </mc:Choice>
              <mc:Fallback>
                <p:oleObj name="Equation" r:id="rId5" imgW="121896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828800" y="2286000"/>
                        <a:ext cx="2844800" cy="533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1ACF4-243E-4E37-88CA-2D9CC63B7BCD}" type="datetime1">
              <a:rPr lang="en-US" smtClean="0"/>
              <a:t>10/16/2023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Thermoelasticity with Jacobian Algebra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5691C-EFF1-4974-AF8B-70FCB62B4EF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697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2FCE5-C62E-4992-BFDE-3BA046AFC93F}" type="datetime1">
              <a:rPr lang="en-US" smtClean="0"/>
              <a:t>10/16/2023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Thermoelasticity with Jacobian Algebra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355B8-2246-416A-BAD4-BABA70F00463}" type="slidenum">
              <a:rPr lang="en-US" smtClean="0"/>
              <a:t>13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" y="914400"/>
            <a:ext cx="8076475" cy="4876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8600" y="368319"/>
            <a:ext cx="86728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Jacobian table for a thermo-elastic solid with 6 independent stresses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52718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3505200"/>
            <a:ext cx="4555389" cy="2971800"/>
          </a:xfrm>
          <a:prstGeom prst="rect">
            <a:avLst/>
          </a:prstGeom>
        </p:spPr>
      </p:pic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7922062"/>
              </p:ext>
            </p:extLst>
          </p:nvPr>
        </p:nvGraphicFramePr>
        <p:xfrm>
          <a:off x="632637" y="1219200"/>
          <a:ext cx="2567763" cy="22596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7" name="Equation" r:id="rId4" imgW="1269720" imgH="1117440" progId="Equation.DSMT4">
                  <p:embed/>
                </p:oleObj>
              </mc:Choice>
              <mc:Fallback>
                <p:oleObj name="Equation" r:id="rId4" imgW="1269720" imgH="11174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32637" y="1219200"/>
                        <a:ext cx="2567763" cy="22596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295400" y="381000"/>
            <a:ext cx="70468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Solid with Applied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ressure and Applied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hear Stress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3698438"/>
            <a:ext cx="28194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All entries in the Jacobian table to the right are definitions. 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c, </a:t>
            </a:r>
            <a:r>
              <a:rPr lang="el-GR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l-GR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are heat capacity, volume thermal expansion and shear thermal expansion respectively.  </a:t>
            </a:r>
            <a:r>
              <a:rPr lang="el-GR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κ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is  compressibility. 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is shear compliance. 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698033" y="716633"/>
            <a:ext cx="2510136" cy="2762202"/>
          </a:xfrm>
          <a:prstGeom prst="rect">
            <a:avLst/>
          </a:prstGeom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36249-4245-4E60-87CF-BEBCD053DBD5}" type="datetime1">
              <a:rPr lang="en-US" smtClean="0"/>
              <a:t>10/16/2023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Thermoelasticity with Jacobian Algebra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355B8-2246-416A-BAD4-BABA70F00463}" type="slidenum">
              <a:rPr lang="en-US" smtClean="0"/>
              <a:t>14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084620" y="2706471"/>
            <a:ext cx="24994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Use only a single shear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(there are 3 independent)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17038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2280070"/>
              </p:ext>
            </p:extLst>
          </p:nvPr>
        </p:nvGraphicFramePr>
        <p:xfrm>
          <a:off x="4038600" y="1676400"/>
          <a:ext cx="4519676" cy="312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5" name="Equation" r:id="rId3" imgW="2755800" imgH="1904760" progId="Equation.DSMT4">
                  <p:embed/>
                </p:oleObj>
              </mc:Choice>
              <mc:Fallback>
                <p:oleObj name="Equation" r:id="rId3" imgW="2755800" imgH="19047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038600" y="1676400"/>
                        <a:ext cx="4519676" cy="3124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0339070"/>
              </p:ext>
            </p:extLst>
          </p:nvPr>
        </p:nvGraphicFramePr>
        <p:xfrm>
          <a:off x="2209800" y="4876800"/>
          <a:ext cx="3429000" cy="14369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6" name="Equation" r:id="rId5" imgW="1333440" imgH="558720" progId="Equation.DSMT4">
                  <p:embed/>
                </p:oleObj>
              </mc:Choice>
              <mc:Fallback>
                <p:oleObj name="Equation" r:id="rId5" imgW="1333440" imgH="558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209800" y="4876800"/>
                        <a:ext cx="3429000" cy="14369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6935637"/>
              </p:ext>
            </p:extLst>
          </p:nvPr>
        </p:nvGraphicFramePr>
        <p:xfrm>
          <a:off x="533399" y="685800"/>
          <a:ext cx="2546033" cy="411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7" name="Equation" r:id="rId7" imgW="1257120" imgH="2031840" progId="Equation.DSMT4">
                  <p:embed/>
                </p:oleObj>
              </mc:Choice>
              <mc:Fallback>
                <p:oleObj name="Equation" r:id="rId7" imgW="1257120" imgH="20318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33399" y="685800"/>
                        <a:ext cx="2546033" cy="411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A83EB-9024-452A-BD70-4C21A0E54207}" type="datetime1">
              <a:rPr lang="en-US" smtClean="0"/>
              <a:t>10/16/2023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Thermoelasticity with Jacobian Algebra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355B8-2246-416A-BAD4-BABA70F0046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9389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838200"/>
            <a:ext cx="4018208" cy="2438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98676" y="375213"/>
            <a:ext cx="82318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Hooke’s Law for isotropic materials for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normal</a:t>
            </a:r>
            <a:r>
              <a:rPr lang="en-US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dilatational strains with thermal </a:t>
            </a:r>
            <a:r>
              <a:rPr lang="en-US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trains</a:t>
            </a:r>
            <a:endParaRPr lang="en-US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3400" y="3276600"/>
            <a:ext cx="845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Hooke’s Law </a:t>
            </a:r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isotropic </a:t>
            </a:r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materials;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shear </a:t>
            </a:r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strains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have</a:t>
            </a:r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 </a:t>
            </a:r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thermal strains at zero stress.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347" y="3728556"/>
            <a:ext cx="1619557" cy="278403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3693114"/>
            <a:ext cx="3206750" cy="273685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99F8F-AB28-4006-83CD-FEAB2F657A7E}" type="datetime1">
              <a:rPr lang="en-US" smtClean="0"/>
              <a:t>10/16/2023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Thermoelasticity with Jacobian Algebra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5691C-EFF1-4974-AF8B-70FCB62B4EF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190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828" y="533400"/>
            <a:ext cx="2597727" cy="206571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114800" y="990600"/>
            <a:ext cx="3390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Engineering shear stress and strain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1381197"/>
            <a:ext cx="3206750" cy="27368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321" y="2971800"/>
            <a:ext cx="2622550" cy="30924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40977" y="4876800"/>
            <a:ext cx="584006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Adiabatic lines must  not cross as shown to the left</a:t>
            </a:r>
          </a:p>
          <a:p>
            <a:pPr algn="ctr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If the adiabatic lines cross 2</a:t>
            </a:r>
            <a:r>
              <a:rPr lang="en-US" sz="20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nd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law of thermo is violated</a:t>
            </a:r>
          </a:p>
          <a:p>
            <a:pPr algn="ctr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 the Kelvin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Planck statement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B6022-0B77-446F-9ECF-E3D078F2B56E}" type="datetime1">
              <a:rPr lang="en-US" smtClean="0"/>
              <a:t>10/16/2023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Thermoelasticity with Jacobian Algebra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5691C-EFF1-4974-AF8B-70FCB62B4EF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011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0647" y="609600"/>
            <a:ext cx="862210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 corrections from isothermal to adiabatic for shear waves</a:t>
            </a:r>
          </a:p>
          <a:p>
            <a:pPr algn="ctr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reason: thermal expansion coefficient is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zero but only at zero stress!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405155"/>
            <a:ext cx="6686550" cy="3505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244" y="4912127"/>
            <a:ext cx="913904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shear, thermal expansion coefficient is only zero at zero stress/strain.</a:t>
            </a:r>
          </a:p>
          <a:p>
            <a:pPr algn="ctr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That is only at </a:t>
            </a:r>
            <a:r>
              <a:rPr lang="en-US" sz="24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one point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 the shear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stress vs shear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strain system.  </a:t>
            </a:r>
          </a:p>
          <a:p>
            <a:pPr algn="ctr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Points in thermo systems: triple point, critical point, spinodal point, etc.  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19EC1-1824-4AF7-89E6-4B66F2BAC927}" type="datetime1">
              <a:rPr lang="en-US" smtClean="0"/>
              <a:t>10/16/2023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Thermoelasticity with Jacobian Algebra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5691C-EFF1-4974-AF8B-70FCB62B4EF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601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664074"/>
            <a:ext cx="57615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Here is a curve for entropy </a:t>
            </a:r>
            <a:r>
              <a:rPr lang="en-US" sz="2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shear</a:t>
            </a:r>
            <a:r>
              <a:rPr lang="en-US" sz="24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copper</a:t>
            </a:r>
            <a:endParaRPr lang="en-US" sz="24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8F650-5F28-47CD-9EC6-E07FB7AD4253}" type="datetime1">
              <a:rPr lang="en-US" smtClean="0"/>
              <a:t>10/16/2023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Thermoelasticity with Jacobian Algebra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5691C-EFF1-4974-AF8B-70FCB62B4EF9}" type="slidenum">
              <a:rPr lang="en-US" smtClean="0"/>
              <a:t>19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5739"/>
            <a:ext cx="4098175" cy="302583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2438400"/>
            <a:ext cx="4883727" cy="376150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96272" y="4493660"/>
            <a:ext cx="34661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All the entropy lines are repulsed away from the point of zero stress - zero strain.  All the isotherms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must go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through that point.  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460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762000"/>
            <a:ext cx="81534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</a:p>
          <a:p>
            <a:endParaRPr lang="en-US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Why study thermodynamics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Energy balances are universal but very different for each discipline: Physics, Chemistry, Biology, Engineering, Materials, etc.  All have their own ‘Disciplines in 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Thermodynamics.’  Most don’t understand 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others 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do!!</a:t>
            </a:r>
          </a:p>
          <a:p>
            <a:endParaRPr lang="en-US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Thermodynamics is always useful for </a:t>
            </a:r>
            <a:r>
              <a:rPr lang="en-US" sz="2400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finding self-consistent phenomena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Especially useful in complex chemical systems. Thermodynamics by itself predicts nothing.  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Assumptions about a system are often included in models of the 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phenomona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 </a:t>
            </a:r>
            <a:endParaRPr lang="en-US" sz="24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Energy balances in the ‘First Law’ has been around for so many years it is indisputable.  Entropy is 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very difficult 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understand.   </a:t>
            </a:r>
          </a:p>
          <a:p>
            <a:endParaRPr lang="en-US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Key problem is to define the system: Closed or Open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42DDD-A12C-4F8C-A937-224C7C6BE4FA}" type="datetime1">
              <a:rPr lang="en-US" smtClean="0"/>
              <a:t>10/16/2023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355B8-2246-416A-BAD4-BABA70F00463}" type="slidenum">
              <a:rPr lang="en-US" smtClean="0"/>
              <a:t>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Thermoelasticity with Jacobian Algebra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0906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BA842-9619-4224-9D23-70C8A38DD4D7}" type="datetime1">
              <a:rPr lang="en-US" smtClean="0"/>
              <a:t>10/16/2023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Thermoelasticity with Jacobian Algebra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5691C-EFF1-4974-AF8B-70FCB62B4EF9}" type="slidenum">
              <a:rPr lang="en-US" smtClean="0"/>
              <a:t>20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90548" y="485745"/>
            <a:ext cx="80425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Derivation of  entropy lines from shear with isothermal linear stress vs strain </a:t>
            </a:r>
            <a:endParaRPr lang="en-US" sz="20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3014422"/>
              </p:ext>
            </p:extLst>
          </p:nvPr>
        </p:nvGraphicFramePr>
        <p:xfrm>
          <a:off x="990600" y="1371600"/>
          <a:ext cx="2286000" cy="13822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9" name="Equation" r:id="rId3" imgW="1091880" imgH="660240" progId="Equation.DSMT4">
                  <p:embed/>
                </p:oleObj>
              </mc:Choice>
              <mc:Fallback>
                <p:oleObj name="Equation" r:id="rId3" imgW="1091880" imgH="660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90600" y="1371600"/>
                        <a:ext cx="2286000" cy="138223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1841" y="2031705"/>
            <a:ext cx="4196304" cy="3581400"/>
          </a:xfrm>
          <a:prstGeom prst="rect">
            <a:avLst/>
          </a:prstGeom>
        </p:spPr>
      </p:pic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4245081"/>
              </p:ext>
            </p:extLst>
          </p:nvPr>
        </p:nvGraphicFramePr>
        <p:xfrm>
          <a:off x="3810000" y="2438400"/>
          <a:ext cx="21336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0" name="Equation" r:id="rId6" imgW="1066680" imgH="342720" progId="Equation.DSMT4">
                  <p:embed/>
                </p:oleObj>
              </mc:Choice>
              <mc:Fallback>
                <p:oleObj name="Equation" r:id="rId6" imgW="1066680" imgH="342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810000" y="2438400"/>
                        <a:ext cx="2133600" cy="685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9191021"/>
              </p:ext>
            </p:extLst>
          </p:nvPr>
        </p:nvGraphicFramePr>
        <p:xfrm>
          <a:off x="914400" y="2895600"/>
          <a:ext cx="2209800" cy="34950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1" name="Equation" r:id="rId8" imgW="1244520" imgH="1968480" progId="Equation.DSMT4">
                  <p:embed/>
                </p:oleObj>
              </mc:Choice>
              <mc:Fallback>
                <p:oleObj name="Equation" r:id="rId8" imgW="1244520" imgH="1968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914400" y="2895600"/>
                        <a:ext cx="2209800" cy="34950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55862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6C23C-179B-4723-952D-08610590D668}" type="datetime1">
              <a:rPr lang="en-US" smtClean="0"/>
              <a:t>10/16/2023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Thermoelasticity with Jacobian Algebra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5691C-EFF1-4974-AF8B-70FCB62B4EF9}" type="slidenum">
              <a:rPr lang="en-US" smtClean="0"/>
              <a:t>21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76200"/>
            <a:ext cx="5363519" cy="3962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473389" y="915435"/>
            <a:ext cx="341632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Modulus vs Temperature 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Matched low and high temperature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Data sets at T = 300K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43000" y="4724400"/>
            <a:ext cx="3429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 the “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epulsion Point ” we have: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All values of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all values of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9203" y="2819400"/>
            <a:ext cx="4324797" cy="3331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890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D6B51-7989-45E6-8D79-64997062FF77}" type="datetime1">
              <a:rPr lang="en-US" smtClean="0"/>
              <a:t>10/16/2023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Thermoelasticity with Jacobian Algebra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5691C-EFF1-4974-AF8B-70FCB62B4EF9}" type="slidenum">
              <a:rPr lang="en-US" smtClean="0"/>
              <a:t>22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57200" y="533400"/>
            <a:ext cx="8381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Solve the differential equation at the “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epulsion Point” for the slope of an adiabatic line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7803955"/>
              </p:ext>
            </p:extLst>
          </p:nvPr>
        </p:nvGraphicFramePr>
        <p:xfrm>
          <a:off x="838199" y="1371600"/>
          <a:ext cx="2514601" cy="11458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6" name="Equation" r:id="rId3" imgW="1002960" imgH="457200" progId="Equation.DSMT4">
                  <p:embed/>
                </p:oleObj>
              </mc:Choice>
              <mc:Fallback>
                <p:oleObj name="Equation" r:id="rId3" imgW="100296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38199" y="1371600"/>
                        <a:ext cx="2514601" cy="11458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5545324"/>
              </p:ext>
            </p:extLst>
          </p:nvPr>
        </p:nvGraphicFramePr>
        <p:xfrm>
          <a:off x="685800" y="2438400"/>
          <a:ext cx="3429000" cy="3651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7" name="Equation" r:id="rId5" imgW="1371600" imgH="1460160" progId="Equation.DSMT4">
                  <p:embed/>
                </p:oleObj>
              </mc:Choice>
              <mc:Fallback>
                <p:oleObj name="Equation" r:id="rId5" imgW="1371600" imgH="14601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85800" y="2438400"/>
                        <a:ext cx="3429000" cy="3651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84488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A783E-71A1-452D-84CB-83A520DD4FFA}" type="datetime1">
              <a:rPr lang="en-US" smtClean="0"/>
              <a:t>10/16/2023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Thermoelasticity with Jacobian Algebra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355B8-2246-416A-BAD4-BABA70F00463}" type="slidenum">
              <a:rPr lang="en-US" smtClean="0"/>
              <a:t>23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81000" y="381000"/>
            <a:ext cx="81534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Experimentally Measure Temperature and Pressure</a:t>
            </a:r>
          </a:p>
          <a:p>
            <a:pPr algn="ctr"/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a plot of pressure versus temperature for a given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aterial I’d like to find the line that keeps the volume constant: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3490764"/>
              </p:ext>
            </p:extLst>
          </p:nvPr>
        </p:nvGraphicFramePr>
        <p:xfrm>
          <a:off x="685800" y="1981200"/>
          <a:ext cx="3048000" cy="28687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4" name="Equation" r:id="rId3" imgW="1511280" imgH="1422360" progId="Equation.DSMT4">
                  <p:embed/>
                </p:oleObj>
              </mc:Choice>
              <mc:Fallback>
                <p:oleObj name="Equation" r:id="rId3" imgW="1511280" imgH="1422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85800" y="1981200"/>
                        <a:ext cx="3048000" cy="28687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6513113"/>
              </p:ext>
            </p:extLst>
          </p:nvPr>
        </p:nvGraphicFramePr>
        <p:xfrm>
          <a:off x="4038600" y="3048000"/>
          <a:ext cx="4682836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5" name="Equation" r:id="rId5" imgW="1981080" imgH="419040" progId="Equation.DSMT4">
                  <p:embed/>
                </p:oleObj>
              </mc:Choice>
              <mc:Fallback>
                <p:oleObj name="Equation" r:id="rId5" imgW="1981080" imgH="419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038600" y="3048000"/>
                        <a:ext cx="4682836" cy="990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7201330"/>
              </p:ext>
            </p:extLst>
          </p:nvPr>
        </p:nvGraphicFramePr>
        <p:xfrm>
          <a:off x="762000" y="4876800"/>
          <a:ext cx="2590800" cy="8055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6" name="Equation" r:id="rId7" imgW="1511280" imgH="469800" progId="Equation.DSMT4">
                  <p:embed/>
                </p:oleObj>
              </mc:Choice>
              <mc:Fallback>
                <p:oleObj name="Equation" r:id="rId7" imgW="1511280" imgH="469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62000" y="4876800"/>
                        <a:ext cx="2590800" cy="80554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6807084"/>
              </p:ext>
            </p:extLst>
          </p:nvPr>
        </p:nvGraphicFramePr>
        <p:xfrm>
          <a:off x="4038600" y="4495800"/>
          <a:ext cx="3781778" cy="15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7" name="Equation" r:id="rId9" imgW="1701720" imgH="685800" progId="Equation.DSMT4">
                  <p:embed/>
                </p:oleObj>
              </mc:Choice>
              <mc:Fallback>
                <p:oleObj name="Equation" r:id="rId9" imgW="1701720" imgH="685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038600" y="4495800"/>
                        <a:ext cx="3781778" cy="152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871577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0D85F-9706-4863-AD6B-9BCDEC802BBA}" type="datetime1">
              <a:rPr lang="en-US" smtClean="0"/>
              <a:t>10/16/2023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Thermoelasticity with Jacobian Algebra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355B8-2246-416A-BAD4-BABA70F00463}" type="slidenum">
              <a:rPr lang="en-US" smtClean="0"/>
              <a:t>24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457200"/>
            <a:ext cx="6096000" cy="5933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0226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1CF0D-44C6-4A0C-AABF-13240BE78D80}" type="datetime1">
              <a:rPr lang="en-US" smtClean="0"/>
              <a:t>10/16/2023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Thermoelasticity with Jacobian Algebra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5691C-EFF1-4974-AF8B-70FCB62B4EF9}" type="slidenum">
              <a:rPr lang="en-US" smtClean="0"/>
              <a:t>25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57200" y="738963"/>
            <a:ext cx="7696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Stability: Entropy vs Temperature where does it change sign?</a:t>
            </a:r>
          </a:p>
          <a:p>
            <a:pPr algn="ctr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When the Curvature Changes Sign: Use Modulus when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Strain is Constant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Use the Compliance when  Stress is Constant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2544711"/>
            <a:ext cx="5867400" cy="3774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919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3B1FE-E944-4630-935E-E4B2F78F1451}" type="datetime1">
              <a:rPr lang="en-US" smtClean="0"/>
              <a:t>10/16/2023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Thermoelasticity with Jacobian Algebra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5691C-EFF1-4974-AF8B-70FCB62B4EF9}" type="slidenum">
              <a:rPr lang="en-US" smtClean="0"/>
              <a:t>26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0783" y="457200"/>
            <a:ext cx="8894618" cy="77867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Conclusions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Shear modulus depends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only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on the specific volume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volume depends on the temperature and pressure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Shear changes the shape of a solid but not the volume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value of m describes entropy slopes in shear and also atomic compression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Isothermal lines are isochoric lines in shear systems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Bulk modulus obeys ‘Repulsion Point’ thermoelasticity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olids really are very, very different from gases! 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Two of three phonons are in shear.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onstant stress free energies are about 85% from shear energies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 universal shear law should have been found quite some time ago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!! Most solids are liquids in literature.  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ctr">
              <a:buFont typeface="Wingdings" panose="05000000000000000000" pitchFamily="2" charset="2"/>
              <a:buChar char="ü"/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2080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838200"/>
            <a:ext cx="7239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Energy balances in fluids:</a:t>
            </a:r>
          </a:p>
          <a:p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4300707"/>
              </p:ext>
            </p:extLst>
          </p:nvPr>
        </p:nvGraphicFramePr>
        <p:xfrm>
          <a:off x="1143000" y="1626574"/>
          <a:ext cx="2819400" cy="5845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7" name="Equation" r:id="rId3" imgW="1041120" imgH="215640" progId="Equation.DSMT4">
                  <p:embed/>
                </p:oleObj>
              </mc:Choice>
              <mc:Fallback>
                <p:oleObj name="Equation" r:id="rId3" imgW="1041120" imgH="215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43000" y="1626574"/>
                        <a:ext cx="2819400" cy="58450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219200" y="3505200"/>
            <a:ext cx="7148111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Construct a table that contains all the physical properties</a:t>
            </a:r>
          </a:p>
          <a:p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 Jacobian Algebra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Heat Capacity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Thermal Expansion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Isothermal compressibility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rd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order derivatives of Gibbs function (unique)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Easy to find all interrelations among properties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5334857"/>
              </p:ext>
            </p:extLst>
          </p:nvPr>
        </p:nvGraphicFramePr>
        <p:xfrm>
          <a:off x="1295399" y="2286000"/>
          <a:ext cx="2924735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8" name="Equation" r:id="rId5" imgW="1104840" imgH="431640" progId="Equation.DSMT4">
                  <p:embed/>
                </p:oleObj>
              </mc:Choice>
              <mc:Fallback>
                <p:oleObj name="Equation" r:id="rId5" imgW="110484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295399" y="2286000"/>
                        <a:ext cx="2924735" cy="1143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F442A-AB42-4E42-87A0-9D731D2357AF}" type="datetime1">
              <a:rPr lang="en-US" smtClean="0"/>
              <a:t>10/16/2023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355B8-2246-416A-BAD4-BABA70F00463}" type="slidenum">
              <a:rPr lang="en-US" smtClean="0"/>
              <a:t>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Thermoelasticity with Jacobian Algebra</a:t>
            </a:r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8976849"/>
              </p:ext>
            </p:extLst>
          </p:nvPr>
        </p:nvGraphicFramePr>
        <p:xfrm>
          <a:off x="4952999" y="838200"/>
          <a:ext cx="3671299" cy="243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9" name="Equation" r:id="rId7" imgW="1701720" imgH="1130040" progId="Equation.DSMT4">
                  <p:embed/>
                </p:oleObj>
              </mc:Choice>
              <mc:Fallback>
                <p:oleObj name="Equation" r:id="rId7" imgW="1701720" imgH="1130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952999" y="838200"/>
                        <a:ext cx="3671299" cy="2438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74266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1752600" y="279991"/>
            <a:ext cx="45818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rd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Order Jacobian Table for a Fluid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50DA8-455D-4657-9A8B-52E218ACC13B}" type="datetime1">
              <a:rPr lang="en-US" smtClean="0"/>
              <a:t>10/16/2023</a:t>
            </a:fld>
            <a:endParaRPr lang="en-US"/>
          </a:p>
        </p:txBody>
      </p:sp>
      <p:sp>
        <p:nvSpPr>
          <p:cNvPr id="28" name="Slide Number Placeholder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355B8-2246-416A-BAD4-BABA70F00463}" type="slidenum">
              <a:rPr lang="en-US" smtClean="0"/>
              <a:t>4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Thermoelasticity with Jacobian Algebra</a:t>
            </a:r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990600"/>
            <a:ext cx="6553200" cy="5374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6236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838200"/>
            <a:ext cx="6477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 use this table to change variables in the system</a:t>
            </a:r>
          </a:p>
          <a:p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Here is how it works:  </a:t>
            </a:r>
            <a:endParaRPr lang="en-US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46D21-3573-445D-BFBF-29BCE672BCD8}" type="datetime1">
              <a:rPr lang="en-US" smtClean="0"/>
              <a:t>10/16/2023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355B8-2246-416A-BAD4-BABA70F00463}" type="slidenum">
              <a:rPr lang="en-US" smtClean="0"/>
              <a:t>5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403145"/>
              </p:ext>
            </p:extLst>
          </p:nvPr>
        </p:nvGraphicFramePr>
        <p:xfrm>
          <a:off x="1104014" y="1828800"/>
          <a:ext cx="1879600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1" name="Equation" r:id="rId3" imgW="939600" imgH="685800" progId="Equation.DSMT4">
                  <p:embed/>
                </p:oleObj>
              </mc:Choice>
              <mc:Fallback>
                <p:oleObj name="Equation" r:id="rId3" imgW="939600" imgH="685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04014" y="1828800"/>
                        <a:ext cx="1879600" cy="1371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5636803"/>
              </p:ext>
            </p:extLst>
          </p:nvPr>
        </p:nvGraphicFramePr>
        <p:xfrm>
          <a:off x="3962400" y="1447800"/>
          <a:ext cx="2209800" cy="20368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2" name="Equation" r:id="rId5" imgW="1460160" imgH="1346040" progId="Equation.DSMT4">
                  <p:embed/>
                </p:oleObj>
              </mc:Choice>
              <mc:Fallback>
                <p:oleObj name="Equation" r:id="rId5" imgW="1460160" imgH="1346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962400" y="1447800"/>
                        <a:ext cx="2209800" cy="20368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7607518"/>
              </p:ext>
            </p:extLst>
          </p:nvPr>
        </p:nvGraphicFramePr>
        <p:xfrm>
          <a:off x="1219200" y="3657600"/>
          <a:ext cx="5270090" cy="243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3" name="Equation" r:id="rId7" imgW="3403440" imgH="1574640" progId="Equation.DSMT4">
                  <p:embed/>
                </p:oleObj>
              </mc:Choice>
              <mc:Fallback>
                <p:oleObj name="Equation" r:id="rId7" imgW="3403440" imgH="1574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219200" y="3657600"/>
                        <a:ext cx="5270090" cy="2438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Thermoelasticity with Jacobian Algebra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9663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2DFF5-6129-4078-AEBB-B2E7299CED61}" type="datetime1">
              <a:rPr lang="en-US" smtClean="0"/>
              <a:t>10/16/2023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355B8-2246-416A-BAD4-BABA70F00463}" type="slidenum">
              <a:rPr lang="en-US" smtClean="0"/>
              <a:t>6</a:t>
            </a:fld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3440279"/>
              </p:ext>
            </p:extLst>
          </p:nvPr>
        </p:nvGraphicFramePr>
        <p:xfrm>
          <a:off x="762000" y="685800"/>
          <a:ext cx="3429000" cy="2357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9" name="Equation" r:id="rId3" imgW="2031840" imgH="1396800" progId="Equation.DSMT4">
                  <p:embed/>
                </p:oleObj>
              </mc:Choice>
              <mc:Fallback>
                <p:oleObj name="Equation" r:id="rId3" imgW="2031840" imgH="1396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62000" y="685800"/>
                        <a:ext cx="3429000" cy="2357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0414233"/>
              </p:ext>
            </p:extLst>
          </p:nvPr>
        </p:nvGraphicFramePr>
        <p:xfrm>
          <a:off x="762000" y="152400"/>
          <a:ext cx="6934201" cy="3430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0" name="Equation" r:id="rId5" imgW="3593880" imgH="177480" progId="Equation.DSMT4">
                  <p:embed/>
                </p:oleObj>
              </mc:Choice>
              <mc:Fallback>
                <p:oleObj name="Equation" r:id="rId5" imgW="359388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62000" y="152400"/>
                        <a:ext cx="6934201" cy="3430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5388160"/>
              </p:ext>
            </p:extLst>
          </p:nvPr>
        </p:nvGraphicFramePr>
        <p:xfrm>
          <a:off x="990600" y="3505200"/>
          <a:ext cx="1905000" cy="23648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1" name="Equation" r:id="rId7" imgW="1473120" imgH="1828800" progId="Equation.DSMT4">
                  <p:embed/>
                </p:oleObj>
              </mc:Choice>
              <mc:Fallback>
                <p:oleObj name="Equation" r:id="rId7" imgW="1473120" imgH="1828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90600" y="3505200"/>
                        <a:ext cx="1905000" cy="23648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7821100"/>
              </p:ext>
            </p:extLst>
          </p:nvPr>
        </p:nvGraphicFramePr>
        <p:xfrm>
          <a:off x="4876800" y="819747"/>
          <a:ext cx="2438400" cy="22539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2" name="Equation" r:id="rId9" imgW="1511280" imgH="1396800" progId="Equation.DSMT4">
                  <p:embed/>
                </p:oleObj>
              </mc:Choice>
              <mc:Fallback>
                <p:oleObj name="Equation" r:id="rId9" imgW="1511280" imgH="1396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876800" y="819747"/>
                        <a:ext cx="2438400" cy="225398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3735239"/>
              </p:ext>
            </p:extLst>
          </p:nvPr>
        </p:nvGraphicFramePr>
        <p:xfrm>
          <a:off x="3886200" y="3810000"/>
          <a:ext cx="3429000" cy="15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3" name="Equation" r:id="rId11" imgW="1143000" imgH="507960" progId="Equation.DSMT4">
                  <p:embed/>
                </p:oleObj>
              </mc:Choice>
              <mc:Fallback>
                <p:oleObj name="Equation" r:id="rId11" imgW="1143000" imgH="507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3886200" y="3810000"/>
                        <a:ext cx="3429000" cy="152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3810000" y="3200400"/>
            <a:ext cx="37730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Expand matrix Cramer’s rule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Thermoelasticity with Jacobian Algebra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9730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07679-704B-41D6-A9C3-59097FF138BA}" type="datetime1">
              <a:rPr lang="en-US" smtClean="0"/>
              <a:t>10/16/2023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355B8-2246-416A-BAD4-BABA70F00463}" type="slidenum">
              <a:rPr lang="en-US" smtClean="0"/>
              <a:t>7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33400"/>
            <a:ext cx="6334125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14400" y="5460010"/>
            <a:ext cx="72491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Jacobian method works for  stress and strain in thermo-elasticity</a:t>
            </a:r>
          </a:p>
          <a:p>
            <a:pPr algn="ctr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These systems have 7 independent variables.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Thermoelasticity with Jacobian Algebra</a:t>
            </a:r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0256234"/>
              </p:ext>
            </p:extLst>
          </p:nvPr>
        </p:nvGraphicFramePr>
        <p:xfrm>
          <a:off x="609600" y="2967702"/>
          <a:ext cx="3941612" cy="22900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6" name="Equation" r:id="rId4" imgW="2273040" imgH="1320480" progId="Equation.DSMT4">
                  <p:embed/>
                </p:oleObj>
              </mc:Choice>
              <mc:Fallback>
                <p:oleObj name="Equation" r:id="rId4" imgW="2273040" imgH="1320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09600" y="2967702"/>
                        <a:ext cx="3941612" cy="229009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664577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2BFF9-24BE-4F9C-A0D0-137CA689A8FA}" type="datetime1">
              <a:rPr lang="en-US" smtClean="0"/>
              <a:t>10/16/2023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Thermoelasticity with Jacobian Algebra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355B8-2246-416A-BAD4-BABA70F00463}" type="slidenum">
              <a:rPr lang="en-US" smtClean="0"/>
              <a:t>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283142"/>
            <a:ext cx="6324600" cy="495906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71600" y="304800"/>
            <a:ext cx="506119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Phase Diagram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Pressure versus Temperature for Quartz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75655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0A10E-247D-4037-8216-FA4A2D7CD001}" type="datetime1">
              <a:rPr lang="en-US" smtClean="0"/>
              <a:t>10/16/2023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355B8-2246-416A-BAD4-BABA70F00463}" type="slidenum">
              <a:rPr lang="en-US" smtClean="0"/>
              <a:t>9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048000" y="541800"/>
            <a:ext cx="30732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Mechanics of  Stresses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9850" y="1233950"/>
            <a:ext cx="3429000" cy="20447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330575" y="1300624"/>
            <a:ext cx="1803400" cy="19113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667375" y="1736890"/>
            <a:ext cx="3365500" cy="18986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447726" y="3352800"/>
            <a:ext cx="2012950" cy="34163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917950" y="2348375"/>
            <a:ext cx="628650" cy="26162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4759325"/>
            <a:ext cx="4470400" cy="13081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190424" y="3343977"/>
            <a:ext cx="744354" cy="2438400"/>
          </a:xfrm>
          <a:prstGeom prst="rect">
            <a:avLst/>
          </a:prstGeom>
        </p:spPr>
      </p:pic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Thermoelasticity with Jacobian Algebra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2384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</TotalTime>
  <Words>1140</Words>
  <Application>Microsoft Office PowerPoint</Application>
  <PresentationFormat>On-screen Show (4:3)</PresentationFormat>
  <Paragraphs>199</Paragraphs>
  <Slides>26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</vt:lpstr>
      <vt:lpstr>Calibri</vt:lpstr>
      <vt:lpstr>Times New Roman</vt:lpstr>
      <vt:lpstr>Wingdings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Burns, Stephen J.</dc:creator>
  <cp:lastModifiedBy>Burns, Stephen</cp:lastModifiedBy>
  <cp:revision>9</cp:revision>
  <cp:lastPrinted>2018-06-18T16:35:07Z</cp:lastPrinted>
  <dcterms:created xsi:type="dcterms:W3CDTF">2018-06-18T15:58:42Z</dcterms:created>
  <dcterms:modified xsi:type="dcterms:W3CDTF">2023-10-16T20:22:43Z</dcterms:modified>
</cp:coreProperties>
</file>